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3" r:id="rId2"/>
  </p:sldMasterIdLst>
  <p:notesMasterIdLst>
    <p:notesMasterId r:id="rId44"/>
  </p:notesMasterIdLst>
  <p:sldIdLst>
    <p:sldId id="400" r:id="rId3"/>
    <p:sldId id="1091" r:id="rId4"/>
    <p:sldId id="461" r:id="rId5"/>
    <p:sldId id="1054" r:id="rId6"/>
    <p:sldId id="1089" r:id="rId7"/>
    <p:sldId id="1092" r:id="rId8"/>
    <p:sldId id="724" r:id="rId9"/>
    <p:sldId id="1064" r:id="rId10"/>
    <p:sldId id="1065" r:id="rId11"/>
    <p:sldId id="1066" r:id="rId12"/>
    <p:sldId id="1049" r:id="rId13"/>
    <p:sldId id="1063" r:id="rId14"/>
    <p:sldId id="1093" r:id="rId15"/>
    <p:sldId id="620" r:id="rId16"/>
    <p:sldId id="621" r:id="rId17"/>
    <p:sldId id="622" r:id="rId18"/>
    <p:sldId id="623" r:id="rId19"/>
    <p:sldId id="624" r:id="rId20"/>
    <p:sldId id="1071" r:id="rId21"/>
    <p:sldId id="1052" r:id="rId22"/>
    <p:sldId id="1060" r:id="rId23"/>
    <p:sldId id="627" r:id="rId24"/>
    <p:sldId id="1085" r:id="rId25"/>
    <p:sldId id="1087" r:id="rId26"/>
    <p:sldId id="1086" r:id="rId27"/>
    <p:sldId id="1083" r:id="rId28"/>
    <p:sldId id="1084" r:id="rId29"/>
    <p:sldId id="1070" r:id="rId30"/>
    <p:sldId id="1024" r:id="rId31"/>
    <p:sldId id="1073" r:id="rId32"/>
    <p:sldId id="1074" r:id="rId33"/>
    <p:sldId id="626" r:id="rId34"/>
    <p:sldId id="1069" r:id="rId35"/>
    <p:sldId id="1056" r:id="rId36"/>
    <p:sldId id="1076" r:id="rId37"/>
    <p:sldId id="1028" r:id="rId38"/>
    <p:sldId id="1077" r:id="rId39"/>
    <p:sldId id="1075" r:id="rId40"/>
    <p:sldId id="1061" r:id="rId41"/>
    <p:sldId id="1062" r:id="rId42"/>
    <p:sldId id="414" r:id="rId43"/>
  </p:sldIdLst>
  <p:sldSz cx="12192000" cy="6858000"/>
  <p:notesSz cx="7010400" cy="92964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612" userDrawn="1">
          <p15:clr>
            <a:srgbClr val="A4A3A4"/>
          </p15:clr>
        </p15:guide>
        <p15:guide id="2" pos="5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AAB5"/>
    <a:srgbClr val="FFE1C5"/>
    <a:srgbClr val="F6F6F6"/>
    <a:srgbClr val="BDE158"/>
    <a:srgbClr val="EFEFEF"/>
    <a:srgbClr val="6E80C6"/>
    <a:srgbClr val="8ED7B9"/>
    <a:srgbClr val="D0E425"/>
    <a:srgbClr val="EC12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35" autoAdjust="0"/>
    <p:restoredTop sz="91407" autoAdjust="0"/>
  </p:normalViewPr>
  <p:slideViewPr>
    <p:cSldViewPr snapToGrid="0">
      <p:cViewPr varScale="1">
        <p:scale>
          <a:sx n="61" d="100"/>
          <a:sy n="61" d="100"/>
        </p:scale>
        <p:origin x="-312" y="-84"/>
      </p:cViewPr>
      <p:guideLst>
        <p:guide orient="horz" pos="3612"/>
        <p:guide pos="59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Hoja_de_c_lculo_de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P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1478724586157E-2"/>
          <c:y val="2.3917712846720701E-2"/>
          <c:w val="0.92109808311897001"/>
          <c:h val="0.898611712598424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Hoja1!$D$1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1D9-4D27-8A31-CA4D8DA7B0A4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1D9-4D27-8A31-CA4D8DA7B0A4}"/>
              </c:ext>
            </c:extLst>
          </c:dPt>
          <c:dPt>
            <c:idx val="2"/>
            <c:invertIfNegative val="0"/>
            <c:bubble3D val="0"/>
            <c:spPr>
              <a:solidFill>
                <a:srgbClr val="FCF5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1D9-4D27-8A31-CA4D8DA7B0A4}"/>
              </c:ext>
            </c:extLst>
          </c:dPt>
          <c:dLbls>
            <c:numFmt formatCode="#,##0\ &quot;Km&quot;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/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SELVA</c:v>
                </c:pt>
                <c:pt idx="1">
                  <c:v>SIERRA</c:v>
                </c:pt>
                <c:pt idx="2">
                  <c:v>COSTA</c:v>
                </c:pt>
              </c:strCache>
            </c:strRef>
          </c:cat>
          <c:val>
            <c:numRef>
              <c:f>Hoja1!$D$2:$D$4</c:f>
              <c:numCache>
                <c:formatCode>_(* #,##0_);_(* \(#,##0\);_(* "-"??_);_(@_)</c:formatCode>
                <c:ptCount val="3"/>
                <c:pt idx="0">
                  <c:v>1820.8589999999999</c:v>
                </c:pt>
                <c:pt idx="1">
                  <c:v>3514.1529999999998</c:v>
                </c:pt>
                <c:pt idx="2">
                  <c:v>2636.2660000000001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1D9-4D27-8A31-CA4D8DA7B0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28562304"/>
        <c:axId val="128563840"/>
      </c:barChart>
      <c:catAx>
        <c:axId val="1285623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28563840"/>
        <c:crosses val="autoZero"/>
        <c:auto val="1"/>
        <c:lblAlgn val="ctr"/>
        <c:lblOffset val="100"/>
        <c:noMultiLvlLbl val="0"/>
      </c:catAx>
      <c:valAx>
        <c:axId val="128563840"/>
        <c:scaling>
          <c:orientation val="minMax"/>
        </c:scaling>
        <c:delete val="0"/>
        <c:axPos val="b"/>
        <c:numFmt formatCode="_(* #,##0_);_(* \(#,##0\);_(* &quot;-&quot;??_);_(@_)" sourceLinked="1"/>
        <c:majorTickMark val="out"/>
        <c:minorTickMark val="none"/>
        <c:tickLblPos val="nextTo"/>
        <c:crossAx val="1285623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>
          <a:latin typeface="Utsaah" pitchFamily="34" charset="0"/>
          <a:cs typeface="Utsaah" pitchFamily="34" charset="0"/>
        </a:defRPr>
      </a:pPr>
      <a:endParaRPr lang="es-P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P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1478724586157E-2"/>
          <c:y val="4.5863407699037499E-4"/>
          <c:w val="0.92109808311897001"/>
          <c:h val="0.846503171478565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Hoja1!$D$1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3AE-4042-878B-A900D5C2F65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3AE-4042-878B-A900D5C2F656}"/>
              </c:ext>
            </c:extLst>
          </c:dPt>
          <c:dLbls>
            <c:numFmt formatCode="#,##0\ &quot;Km&quot;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Hoja1!$A$5:$A$6</c:f>
              <c:strCache>
                <c:ptCount val="2"/>
                <c:pt idx="0">
                  <c:v>VARIANTES Y RAMALES</c:v>
                </c:pt>
                <c:pt idx="1">
                  <c:v>TRANSVERSAL</c:v>
                </c:pt>
              </c:strCache>
            </c:strRef>
          </c:cat>
          <c:val>
            <c:numRef>
              <c:f>Hoja1!$D$5:$D$6</c:f>
              <c:numCache>
                <c:formatCode>_(* #,##0_);_(* \(#,##0\);_(* "-"??_);_(@_)</c:formatCode>
                <c:ptCount val="2"/>
                <c:pt idx="0">
                  <c:v>10051</c:v>
                </c:pt>
                <c:pt idx="1">
                  <c:v>8954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3AE-4042-878B-A900D5C2F6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129202048"/>
        <c:axId val="129203584"/>
      </c:barChart>
      <c:catAx>
        <c:axId val="129202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29203584"/>
        <c:crosses val="autoZero"/>
        <c:auto val="1"/>
        <c:lblAlgn val="ctr"/>
        <c:lblOffset val="100"/>
        <c:noMultiLvlLbl val="0"/>
      </c:catAx>
      <c:valAx>
        <c:axId val="129203584"/>
        <c:scaling>
          <c:orientation val="minMax"/>
          <c:min val="7500"/>
        </c:scaling>
        <c:delete val="0"/>
        <c:axPos val="b"/>
        <c:numFmt formatCode="_(* #,##0_);_(* \(#,##0\);_(* &quot;-&quot;??_);_(@_)" sourceLinked="1"/>
        <c:majorTickMark val="out"/>
        <c:minorTickMark val="none"/>
        <c:tickLblPos val="nextTo"/>
        <c:crossAx val="129202048"/>
        <c:crosses val="autoZero"/>
        <c:crossBetween val="between"/>
        <c:majorUnit val="500"/>
      </c:valAx>
    </c:plotArea>
    <c:plotVisOnly val="1"/>
    <c:dispBlanksAs val="gap"/>
    <c:showDLblsOverMax val="0"/>
  </c:chart>
  <c:txPr>
    <a:bodyPr/>
    <a:lstStyle/>
    <a:p>
      <a:pPr>
        <a:defRPr sz="1000">
          <a:latin typeface="Utsaah" pitchFamily="34" charset="0"/>
          <a:cs typeface="Utsaah" pitchFamily="34" charset="0"/>
        </a:defRPr>
      </a:pPr>
      <a:endParaRPr lang="es-P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PE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897778084610507E-2"/>
          <c:y val="7.7314326185979304E-2"/>
          <c:w val="0.950423278995286"/>
          <c:h val="0.742792467503613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 (NACIONAL + INTERNACIONAL)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Hoja1!$A$2:$A$13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Hoja1!$B$2:$B$13</c:f>
              <c:numCache>
                <c:formatCode>0.0</c:formatCode>
                <c:ptCount val="12"/>
                <c:pt idx="0">
                  <c:v>11.405936000000001</c:v>
                </c:pt>
                <c:pt idx="1">
                  <c:v>12.925338999999999</c:v>
                </c:pt>
                <c:pt idx="2">
                  <c:v>14.783612</c:v>
                </c:pt>
                <c:pt idx="3">
                  <c:v>16.452866</c:v>
                </c:pt>
                <c:pt idx="4">
                  <c:v>17.435458000000001</c:v>
                </c:pt>
                <c:pt idx="5">
                  <c:v>19.031386000000001</c:v>
                </c:pt>
                <c:pt idx="6">
                  <c:v>20.758215</c:v>
                </c:pt>
                <c:pt idx="7">
                  <c:v>22.66282</c:v>
                </c:pt>
                <c:pt idx="8" formatCode="#,##0.0">
                  <c:v>24.490885809681352</c:v>
                </c:pt>
                <c:pt idx="9" formatCode="#,##0.0">
                  <c:v>26.46641008236616</c:v>
                </c:pt>
                <c:pt idx="10" formatCode="#,##0.0">
                  <c:v>28.601287356093859</c:v>
                </c:pt>
                <c:pt idx="11" formatCode="#,##0.0">
                  <c:v>30.90837162577197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E5A-44FB-BEDF-259CFABF4C6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Hoja1!$A$2:$A$13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Hoja1!$C$2:$C$13</c:f>
              <c:numCache>
                <c:formatCode>0.0%</c:formatCode>
                <c:ptCount val="12"/>
                <c:pt idx="1">
                  <c:v>0.133211601397728</c:v>
                </c:pt>
                <c:pt idx="2">
                  <c:v>0.143769768823858</c:v>
                </c:pt>
                <c:pt idx="3">
                  <c:v>0.112912460094326</c:v>
                </c:pt>
                <c:pt idx="4">
                  <c:v>5.9721631477458001E-2</c:v>
                </c:pt>
                <c:pt idx="5">
                  <c:v>9.1533471618583204E-2</c:v>
                </c:pt>
                <c:pt idx="6">
                  <c:v>9.0735850767778903E-2</c:v>
                </c:pt>
                <c:pt idx="7">
                  <c:v>9.1751867874959397E-2</c:v>
                </c:pt>
                <c:pt idx="8">
                  <c:v>8.0663651287939994E-2</c:v>
                </c:pt>
                <c:pt idx="9">
                  <c:v>8.0663651287939994E-2</c:v>
                </c:pt>
                <c:pt idx="10">
                  <c:v>8.0663651287939994E-2</c:v>
                </c:pt>
                <c:pt idx="11">
                  <c:v>8.0663651287939994E-2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E5A-44FB-BEDF-259CFABF4C6D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Columna2</c:v>
                </c:pt>
              </c:strCache>
            </c:strRef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Hoja1!$A$2:$A$13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Hoja1!$D$2:$D$13</c:f>
              <c:numCache>
                <c:formatCode>General</c:formatCode>
                <c:ptCount val="12"/>
                <c:pt idx="7" formatCode="0.0%">
                  <c:v>8.0663651287939994E-2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E5A-44FB-BEDF-259CFABF4C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overlap val="100"/>
        <c:axId val="252845440"/>
        <c:axId val="252859520"/>
      </c:barChart>
      <c:catAx>
        <c:axId val="252845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52859520"/>
        <c:crosses val="autoZero"/>
        <c:auto val="1"/>
        <c:lblAlgn val="ctr"/>
        <c:lblOffset val="100"/>
        <c:noMultiLvlLbl val="0"/>
      </c:catAx>
      <c:valAx>
        <c:axId val="25285952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5284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P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386" cy="4663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377" y="0"/>
            <a:ext cx="3038386" cy="4663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E2276-90ED-4044-989A-8F38702DF202}" type="datetimeFigureOut">
              <a:rPr lang="es-PE" smtClean="0"/>
              <a:t>5/09/2018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8830091"/>
            <a:ext cx="3038386" cy="4663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377" y="8830091"/>
            <a:ext cx="3038386" cy="4663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2B4BD-B901-41F3-9C92-3B92F838D7B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95335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7372-0927-0246-8F6F-464FAD482DD0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1241367" y="152968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8" name="Subtítulo 2"/>
          <p:cNvSpPr>
            <a:spLocks noGrp="1"/>
          </p:cNvSpPr>
          <p:nvPr>
            <p:ph type="subTitle" idx="1"/>
          </p:nvPr>
        </p:nvSpPr>
        <p:spPr>
          <a:xfrm>
            <a:off x="1241367" y="400936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dirty="0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579135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70FD-E2F8-6B4F-AF45-9BEE42924F34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05/09/2018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7372-0927-0246-8F6F-464FAD482DD0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04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70FD-E2F8-6B4F-AF45-9BEE42924F34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05/09/2018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7372-0927-0246-8F6F-464FAD482DD0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086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70FD-E2F8-6B4F-AF45-9BEE42924F34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05/09/2018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7372-0927-0246-8F6F-464FAD482DD0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61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70FD-E2F8-6B4F-AF45-9BEE42924F34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05/09/2018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7372-0927-0246-8F6F-464FAD482DD0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18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70FD-E2F8-6B4F-AF45-9BEE42924F34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05/09/2018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7372-0927-0246-8F6F-464FAD482DD0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534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70FD-E2F8-6B4F-AF45-9BEE42924F34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05/09/2018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7372-0927-0246-8F6F-464FAD482DD0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08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70FD-E2F8-6B4F-AF45-9BEE42924F34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05/09/2018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7372-0927-0246-8F6F-464FAD482DD0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602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70FD-E2F8-6B4F-AF45-9BEE42924F34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05/09/2018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7372-0927-0246-8F6F-464FAD482DD0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960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70FD-E2F8-6B4F-AF45-9BEE42924F34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05/09/2018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7372-0927-0246-8F6F-464FAD482DD0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38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7372-0927-0246-8F6F-464FAD482DD0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8" name="Marcador de contenido 2"/>
          <p:cNvSpPr>
            <a:spLocks noGrp="1"/>
          </p:cNvSpPr>
          <p:nvPr>
            <p:ph idx="13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838200" y="955328"/>
            <a:ext cx="10515600" cy="757093"/>
          </a:xfrm>
        </p:spPr>
        <p:txBody>
          <a:bodyPr/>
          <a:lstStyle>
            <a:lvl1pPr>
              <a:defRPr b="0"/>
            </a:lvl1pPr>
          </a:lstStyle>
          <a:p>
            <a:r>
              <a:rPr lang="es-ES_tradnl" dirty="0"/>
              <a:t>Clic para editar título</a:t>
            </a:r>
          </a:p>
        </p:txBody>
      </p:sp>
    </p:spTree>
    <p:extLst>
      <p:ext uri="{BB962C8B-B14F-4D97-AF65-F5344CB8AC3E}">
        <p14:creationId xmlns:p14="http://schemas.microsoft.com/office/powerpoint/2010/main" val="198264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2154" y="2264106"/>
            <a:ext cx="5331920" cy="197106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5" name="Rectángulo 4"/>
          <p:cNvSpPr/>
          <p:nvPr userDrawn="1"/>
        </p:nvSpPr>
        <p:spPr>
          <a:xfrm>
            <a:off x="2529843" y="1737360"/>
            <a:ext cx="6996542" cy="3024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9887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087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0011" y="2473621"/>
            <a:ext cx="10515600" cy="1810642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s-ES_tradnl" dirty="0"/>
              <a:t>Clic para editar título</a:t>
            </a:r>
          </a:p>
        </p:txBody>
      </p:sp>
      <p:cxnSp>
        <p:nvCxnSpPr>
          <p:cNvPr id="5" name="Conector recto 4"/>
          <p:cNvCxnSpPr/>
          <p:nvPr userDrawn="1"/>
        </p:nvCxnSpPr>
        <p:spPr>
          <a:xfrm>
            <a:off x="1129280" y="4400682"/>
            <a:ext cx="6367005" cy="2188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ítulo 2"/>
          <p:cNvSpPr>
            <a:spLocks noGrp="1"/>
          </p:cNvSpPr>
          <p:nvPr>
            <p:ph type="subTitle" idx="1"/>
          </p:nvPr>
        </p:nvSpPr>
        <p:spPr>
          <a:xfrm>
            <a:off x="1010011" y="4645468"/>
            <a:ext cx="5430546" cy="665922"/>
          </a:xfrm>
        </p:spPr>
        <p:txBody>
          <a:bodyPr/>
          <a:lstStyle>
            <a:lvl1pPr marL="0" indent="0" algn="l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dirty="0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670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0011" y="2473621"/>
            <a:ext cx="10515600" cy="1810642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s-ES_tradnl" dirty="0"/>
              <a:t>Clic para editar título</a:t>
            </a:r>
          </a:p>
        </p:txBody>
      </p:sp>
      <p:cxnSp>
        <p:nvCxnSpPr>
          <p:cNvPr id="5" name="Conector recto 4"/>
          <p:cNvCxnSpPr/>
          <p:nvPr userDrawn="1"/>
        </p:nvCxnSpPr>
        <p:spPr>
          <a:xfrm>
            <a:off x="1129280" y="4400682"/>
            <a:ext cx="6367005" cy="2188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ítulo 2"/>
          <p:cNvSpPr>
            <a:spLocks noGrp="1"/>
          </p:cNvSpPr>
          <p:nvPr>
            <p:ph type="subTitle" idx="1"/>
          </p:nvPr>
        </p:nvSpPr>
        <p:spPr>
          <a:xfrm>
            <a:off x="1010011" y="4645468"/>
            <a:ext cx="5430546" cy="665922"/>
          </a:xfrm>
        </p:spPr>
        <p:txBody>
          <a:bodyPr/>
          <a:lstStyle>
            <a:lvl1pPr marL="0" indent="0" algn="l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dirty="0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5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B72C-2947-CE4E-886C-6F458B56A59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7753F-1A98-2145-9B60-20985067B4BA}" type="slidenum">
              <a:rPr lang="en-US" smtClean="0"/>
              <a:t>‹Nº›</a:t>
            </a:fld>
            <a:endParaRPr lang="en-US"/>
          </a:p>
        </p:txBody>
      </p:sp>
      <p:pic>
        <p:nvPicPr>
          <p:cNvPr id="5" name="Picture 2" descr="Logos_solo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639" y="283608"/>
            <a:ext cx="282013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640" y="660208"/>
            <a:ext cx="11796361" cy="684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0851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70FD-E2F8-6B4F-AF45-9BEE42924F34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05/09/2018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7372-0927-0246-8F6F-464FAD482DD0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408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70FD-E2F8-6B4F-AF45-9BEE42924F34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05/09/2018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7372-0927-0246-8F6F-464FAD482DD0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20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955328"/>
            <a:ext cx="10515600" cy="757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56388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959734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27372-0927-0246-8F6F-464FAD482DD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389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70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rgbClr val="FF000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370FD-E2F8-6B4F-AF45-9BEE42924F34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05/09/2018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27372-0927-0246-8F6F-464FAD482DD0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1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0010" y="2473621"/>
            <a:ext cx="7263835" cy="1810642"/>
          </a:xfrm>
        </p:spPr>
        <p:txBody>
          <a:bodyPr>
            <a:noAutofit/>
          </a:bodyPr>
          <a:lstStyle/>
          <a:p>
            <a:r>
              <a:rPr lang="es-ES" sz="3600" dirty="0">
                <a:ea typeface="Frutiger-Light" panose="02020603050405020304" pitchFamily="18" charset="0"/>
                <a:cs typeface="Frutiger-Light" panose="02020603050405020304" pitchFamily="18" charset="0"/>
              </a:rPr>
              <a:t>Infraestructura para un Perú </a:t>
            </a:r>
            <a:br>
              <a:rPr lang="es-ES" sz="3600" dirty="0">
                <a:ea typeface="Frutiger-Light" panose="02020603050405020304" pitchFamily="18" charset="0"/>
                <a:cs typeface="Frutiger-Light" panose="02020603050405020304" pitchFamily="18" charset="0"/>
              </a:rPr>
            </a:br>
            <a:r>
              <a:rPr lang="es-ES" sz="3600" dirty="0">
                <a:ea typeface="Frutiger-Light" panose="02020603050405020304" pitchFamily="18" charset="0"/>
                <a:cs typeface="Frutiger-Light" panose="02020603050405020304" pitchFamily="18" charset="0"/>
              </a:rPr>
              <a:t>más Conectado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605" y="5736431"/>
            <a:ext cx="2401641" cy="48241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6F476237-A418-4EF6-863C-A216A28A17C4}"/>
              </a:ext>
            </a:extLst>
          </p:cNvPr>
          <p:cNvSpPr txBox="1"/>
          <p:nvPr/>
        </p:nvSpPr>
        <p:spPr>
          <a:xfrm>
            <a:off x="1195754" y="4864624"/>
            <a:ext cx="511021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E" sz="2400" b="1" dirty="0"/>
              <a:t>José Salardi Rodriguez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E" dirty="0"/>
              <a:t>Director General de Concesiones en Transportes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PE" sz="11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Setiembre 2018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55982652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/>
          <p:cNvSpPr txBox="1"/>
          <p:nvPr/>
        </p:nvSpPr>
        <p:spPr>
          <a:xfrm>
            <a:off x="3001598" y="244805"/>
            <a:ext cx="8390205" cy="5108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r">
              <a:spcBef>
                <a:spcPct val="0"/>
              </a:spcBef>
              <a:buNone/>
              <a:defRPr sz="32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000" kern="0" spc="-100" dirty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NUEVA CONEXIÓN CENTRAL</a:t>
            </a:r>
          </a:p>
        </p:txBody>
      </p:sp>
      <p:graphicFrame>
        <p:nvGraphicFramePr>
          <p:cNvPr id="23" name="Tab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224880"/>
              </p:ext>
            </p:extLst>
          </p:nvPr>
        </p:nvGraphicFramePr>
        <p:xfrm>
          <a:off x="510746" y="1475504"/>
          <a:ext cx="5453449" cy="3925420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1894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88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2831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Objeto: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sz="1100" dirty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Vía alterna a la Carretera Central: Canta - </a:t>
                      </a:r>
                      <a:r>
                        <a:rPr lang="es-PE" sz="1100" dirty="0" err="1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Huayllay</a:t>
                      </a:r>
                      <a:r>
                        <a:rPr lang="es-PE" sz="1100" dirty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s-PE" sz="1100" dirty="0" err="1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Unish</a:t>
                      </a:r>
                      <a:r>
                        <a:rPr lang="es-PE" sz="1100" dirty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así como la conexión hacia el corredor IIRSA Centro con el ramal Desvío </a:t>
                      </a:r>
                      <a:r>
                        <a:rPr lang="es-PE" sz="1100" dirty="0" err="1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Yantac</a:t>
                      </a:r>
                      <a:r>
                        <a:rPr lang="es-PE" sz="1100" dirty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s-PE" sz="1100" dirty="0" err="1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Paccha</a:t>
                      </a:r>
                      <a:r>
                        <a:rPr lang="es-PE" sz="1100" dirty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permitiendo la continuidad del flujo vehicular de pasajeros y el intercambio comercial de los sectores productivos de la costa y sierra del país.</a:t>
                      </a:r>
                      <a:endParaRPr lang="es-PE" sz="1100" dirty="0">
                        <a:latin typeface="Candara" panose="020E0502030303020204" pitchFamily="34" charset="0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Proponente:</a:t>
                      </a: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Conalvías</a:t>
                      </a:r>
                      <a:r>
                        <a:rPr lang="es-PE" sz="130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Construcciones S.A.S. Sucursal Perú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Longitud: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280 km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Modalidad: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Iniciativa</a:t>
                      </a:r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Privada Autofinanciada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Periodo de Concesión: 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30 años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Monto de Inversión: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419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US</a:t>
                      </a: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$ 561.6 millones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Fecha</a:t>
                      </a:r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Estimada de Adjudicación: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2020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24" name="Grupo 23"/>
          <p:cNvGrpSpPr/>
          <p:nvPr/>
        </p:nvGrpSpPr>
        <p:grpSpPr>
          <a:xfrm>
            <a:off x="859085" y="5659518"/>
            <a:ext cx="4728516" cy="964543"/>
            <a:chOff x="543701" y="5670744"/>
            <a:chExt cx="4298649" cy="968971"/>
          </a:xfrm>
        </p:grpSpPr>
        <p:grpSp>
          <p:nvGrpSpPr>
            <p:cNvPr id="25" name="Grupo 24"/>
            <p:cNvGrpSpPr/>
            <p:nvPr/>
          </p:nvGrpSpPr>
          <p:grpSpPr>
            <a:xfrm>
              <a:off x="543701" y="5670744"/>
              <a:ext cx="4298649" cy="460391"/>
              <a:chOff x="543701" y="5486538"/>
              <a:chExt cx="4658317" cy="578693"/>
            </a:xfrm>
          </p:grpSpPr>
          <p:sp>
            <p:nvSpPr>
              <p:cNvPr id="30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2984" y="5486538"/>
                <a:ext cx="1557109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Forma libre 53">
                <a:extLst>
                  <a:ext uri="{FF2B5EF4-FFF2-40B4-BE49-F238E27FC236}">
                    <a16:creationId xmlns:a16="http://schemas.microsoft.com/office/drawing/2014/main" xmlns="" id="{83A58E17-EAC2-4DAC-88AA-FE2365B7C955}"/>
                  </a:ext>
                </a:extLst>
              </p:cNvPr>
              <p:cNvSpPr/>
              <p:nvPr/>
            </p:nvSpPr>
            <p:spPr>
              <a:xfrm>
                <a:off x="543701" y="5486538"/>
                <a:ext cx="120371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Forma libre 67">
                <a:extLst>
                  <a:ext uri="{FF2B5EF4-FFF2-40B4-BE49-F238E27FC236}">
                    <a16:creationId xmlns:a16="http://schemas.microsoft.com/office/drawing/2014/main" xmlns="" id="{83ACFBCD-1610-4274-8862-83BAB93CB9F4}"/>
                  </a:ext>
                </a:extLst>
              </p:cNvPr>
              <p:cNvSpPr/>
              <p:nvPr/>
            </p:nvSpPr>
            <p:spPr>
              <a:xfrm>
                <a:off x="1606807" y="5486538"/>
                <a:ext cx="1195343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>
                    <a:solidFill>
                      <a:schemeClr val="tx1"/>
                    </a:solidFill>
                  </a:rPr>
                  <a:t>FORMULACIÓN</a:t>
                </a:r>
              </a:p>
            </p:txBody>
          </p:sp>
          <p:sp>
            <p:nvSpPr>
              <p:cNvPr id="33" name="Forma libre 69">
                <a:extLst>
                  <a:ext uri="{FF2B5EF4-FFF2-40B4-BE49-F238E27FC236}">
                    <a16:creationId xmlns:a16="http://schemas.microsoft.com/office/drawing/2014/main" xmlns="" id="{6B6331EF-8E4A-4979-849A-8378450731FA}"/>
                  </a:ext>
                </a:extLst>
              </p:cNvPr>
              <p:cNvSpPr/>
              <p:nvPr/>
            </p:nvSpPr>
            <p:spPr>
              <a:xfrm>
                <a:off x="4063921" y="5486538"/>
                <a:ext cx="113809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ángulo 70">
                <a:extLst>
                  <a:ext uri="{FF2B5EF4-FFF2-40B4-BE49-F238E27FC236}">
                    <a16:creationId xmlns:a16="http://schemas.microsoft.com/office/drawing/2014/main" xmlns="" id="{E9AA61E4-F32D-4943-8525-261BD11540F0}"/>
                  </a:ext>
                </a:extLst>
              </p:cNvPr>
              <p:cNvSpPr/>
              <p:nvPr/>
            </p:nvSpPr>
            <p:spPr>
              <a:xfrm>
                <a:off x="737454" y="5596602"/>
                <a:ext cx="845680" cy="3831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700" b="1" dirty="0"/>
                  <a:t>PLANEAMIENTO Y PROGRAMACIÓN </a:t>
                </a:r>
                <a:endParaRPr lang="es-PE" sz="700" b="1" dirty="0"/>
              </a:p>
            </p:txBody>
          </p:sp>
          <p:sp>
            <p:nvSpPr>
              <p:cNvPr id="35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3764" y="5486538"/>
                <a:ext cx="92313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ángulo 76">
                <a:extLst>
                  <a:ext uri="{FF2B5EF4-FFF2-40B4-BE49-F238E27FC236}">
                    <a16:creationId xmlns:a16="http://schemas.microsoft.com/office/drawing/2014/main" xmlns="" id="{DDA4AF90-F058-4B63-9C4F-C9DF109D6F6F}"/>
                  </a:ext>
                </a:extLst>
              </p:cNvPr>
              <p:cNvSpPr/>
              <p:nvPr/>
            </p:nvSpPr>
            <p:spPr>
              <a:xfrm>
                <a:off x="3571912" y="5586191"/>
                <a:ext cx="65818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TRANSAC-CIÓN</a:t>
                </a:r>
              </a:p>
            </p:txBody>
          </p:sp>
          <p:sp>
            <p:nvSpPr>
              <p:cNvPr id="37" name="Rectángulo 80">
                <a:extLst>
                  <a:ext uri="{FF2B5EF4-FFF2-40B4-BE49-F238E27FC236}">
                    <a16:creationId xmlns:a16="http://schemas.microsoft.com/office/drawing/2014/main" xmlns="" id="{7CB3252D-0BBE-40E2-97AF-ED797D7621CF}"/>
                  </a:ext>
                </a:extLst>
              </p:cNvPr>
              <p:cNvSpPr/>
              <p:nvPr/>
            </p:nvSpPr>
            <p:spPr>
              <a:xfrm>
                <a:off x="2853680" y="5604840"/>
                <a:ext cx="66763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ESTRUCTU-RACIÓN</a:t>
                </a:r>
                <a:endParaRPr lang="es-PE" sz="700" dirty="0"/>
              </a:p>
            </p:txBody>
          </p:sp>
          <p:sp>
            <p:nvSpPr>
              <p:cNvPr id="38" name="Rectángulo 126">
                <a:extLst>
                  <a:ext uri="{FF2B5EF4-FFF2-40B4-BE49-F238E27FC236}">
                    <a16:creationId xmlns:a16="http://schemas.microsoft.com/office/drawing/2014/main" xmlns="" id="{7419EE6F-31D2-403D-BB7F-0BBADD08389D}"/>
                  </a:ext>
                </a:extLst>
              </p:cNvPr>
              <p:cNvSpPr/>
              <p:nvPr/>
            </p:nvSpPr>
            <p:spPr>
              <a:xfrm>
                <a:off x="4197141" y="5594827"/>
                <a:ext cx="833782" cy="2862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/>
                  <a:t>EJECUCIÓN CONTRACTUAL</a:t>
                </a:r>
              </a:p>
            </p:txBody>
          </p:sp>
        </p:grpSp>
        <p:sp>
          <p:nvSpPr>
            <p:cNvPr id="26" name="Cerrar llave 87">
              <a:extLst>
                <a:ext uri="{FF2B5EF4-FFF2-40B4-BE49-F238E27FC236}">
                  <a16:creationId xmlns:a16="http://schemas.microsoft.com/office/drawing/2014/main" xmlns="" id="{4848EED6-E8C8-4042-8CFC-9D8E492615B3}"/>
                </a:ext>
              </a:extLst>
            </p:cNvPr>
            <p:cNvSpPr/>
            <p:nvPr/>
          </p:nvSpPr>
          <p:spPr>
            <a:xfrm rot="5400000" flipV="1">
              <a:off x="1955233" y="5819887"/>
              <a:ext cx="138022" cy="957565"/>
            </a:xfrm>
            <a:prstGeom prst="rightBrace">
              <a:avLst>
                <a:gd name="adj1" fmla="val 49645"/>
                <a:gd name="adj2" fmla="val 5209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 sz="1351"/>
            </a:p>
          </p:txBody>
        </p:sp>
        <p:grpSp>
          <p:nvGrpSpPr>
            <p:cNvPr id="27" name="Grupo 88">
              <a:extLst>
                <a:ext uri="{FF2B5EF4-FFF2-40B4-BE49-F238E27FC236}">
                  <a16:creationId xmlns:a16="http://schemas.microsoft.com/office/drawing/2014/main" xmlns="" id="{3E5FE96A-5F29-48D3-81C3-BFB794E87C41}"/>
                </a:ext>
              </a:extLst>
            </p:cNvPr>
            <p:cNvGrpSpPr/>
            <p:nvPr/>
          </p:nvGrpSpPr>
          <p:grpSpPr>
            <a:xfrm>
              <a:off x="1486692" y="6358258"/>
              <a:ext cx="1075102" cy="281457"/>
              <a:chOff x="5004428" y="4194329"/>
              <a:chExt cx="1240469" cy="707961"/>
            </a:xfrm>
          </p:grpSpPr>
          <p:sp>
            <p:nvSpPr>
              <p:cNvPr id="28" name="Documento 97">
                <a:extLst>
                  <a:ext uri="{FF2B5EF4-FFF2-40B4-BE49-F238E27FC236}">
                    <a16:creationId xmlns:a16="http://schemas.microsoft.com/office/drawing/2014/main" xmlns="" id="{F6F502C7-A9D4-428A-B3F4-F85C516CD7BD}"/>
                  </a:ext>
                </a:extLst>
              </p:cNvPr>
              <p:cNvSpPr/>
              <p:nvPr/>
            </p:nvSpPr>
            <p:spPr>
              <a:xfrm>
                <a:off x="5072236" y="4253803"/>
                <a:ext cx="1104852" cy="648487"/>
              </a:xfrm>
              <a:prstGeom prst="flowChartDocumen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652" eaLnBrk="0" fontAlgn="base" hangingPunct="0">
                  <a:lnSpc>
                    <a:spcPts val="2328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PE" sz="1801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Rectángulo redondeado 109">
                <a:extLst>
                  <a:ext uri="{FF2B5EF4-FFF2-40B4-BE49-F238E27FC236}">
                    <a16:creationId xmlns:a16="http://schemas.microsoft.com/office/drawing/2014/main" xmlns="" id="{6C00449A-121B-419B-883E-CB7B90721424}"/>
                  </a:ext>
                </a:extLst>
              </p:cNvPr>
              <p:cNvSpPr/>
              <p:nvPr/>
            </p:nvSpPr>
            <p:spPr>
              <a:xfrm>
                <a:off x="5004428" y="4194329"/>
                <a:ext cx="1240469" cy="684175"/>
              </a:xfrm>
              <a:prstGeom prst="round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652">
                  <a:defRPr/>
                </a:pPr>
                <a:r>
                  <a:rPr lang="es-PE" sz="1000" i="1" kern="0" dirty="0">
                    <a:solidFill>
                      <a:prstClr val="black"/>
                    </a:solidFill>
                  </a:rPr>
                  <a:t>Estado Actual</a:t>
                </a:r>
              </a:p>
            </p:txBody>
          </p:sp>
        </p:grpSp>
      </p:grp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t="1030" r="1060" b="1028"/>
          <a:stretch/>
        </p:blipFill>
        <p:spPr>
          <a:xfrm>
            <a:off x="6175764" y="1475504"/>
            <a:ext cx="5844786" cy="48919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9809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694625" y="301955"/>
            <a:ext cx="8390205" cy="5108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r">
              <a:spcBef>
                <a:spcPct val="0"/>
              </a:spcBef>
              <a:buNone/>
              <a:defRPr sz="32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000" kern="0" spc="-100" dirty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ANILLO VIAL PERIFÉRICO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594553"/>
              </p:ext>
            </p:extLst>
          </p:nvPr>
        </p:nvGraphicFramePr>
        <p:xfrm>
          <a:off x="512335" y="1475504"/>
          <a:ext cx="5453449" cy="3673144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1894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88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2831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Objeto: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spcBef>
                          <a:spcPts val="5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ES" sz="1300" dirty="0">
                          <a:latin typeface="Candara" panose="020E0502030303020204" pitchFamily="34" charset="0"/>
                        </a:rPr>
                        <a:t>Implantar una alternativa a la Vía de </a:t>
                      </a:r>
                      <a:r>
                        <a:rPr lang="es-ES" sz="1300" dirty="0" err="1">
                          <a:latin typeface="Candara" panose="020E0502030303020204" pitchFamily="34" charset="0"/>
                        </a:rPr>
                        <a:t>Evitamiento</a:t>
                      </a:r>
                      <a:r>
                        <a:rPr lang="es-ES" sz="1300" dirty="0">
                          <a:latin typeface="Candara" panose="020E0502030303020204" pitchFamily="34" charset="0"/>
                        </a:rPr>
                        <a:t> para los usuarios que accedan a la Panamericana, Ramiro </a:t>
                      </a:r>
                      <a:r>
                        <a:rPr lang="es-ES" sz="1300" dirty="0" err="1">
                          <a:latin typeface="Candara" panose="020E0502030303020204" pitchFamily="34" charset="0"/>
                        </a:rPr>
                        <a:t>Prialé</a:t>
                      </a:r>
                      <a:r>
                        <a:rPr lang="es-ES" sz="1300" dirty="0">
                          <a:latin typeface="Candara" panose="020E0502030303020204" pitchFamily="34" charset="0"/>
                        </a:rPr>
                        <a:t>, y conexión al Callao.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Longitud: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34.7 km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Proponente:</a:t>
                      </a: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Cintra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Modalidad: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Iniciativa</a:t>
                      </a:r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Privada Cofinanciada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Periodo de Concesión: 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30 años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Monto de Inversión: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419" sz="1300" dirty="0">
                          <a:latin typeface="Candara" panose="020E0502030303020204" pitchFamily="34" charset="0"/>
                        </a:rPr>
                        <a:t>US</a:t>
                      </a:r>
                      <a:r>
                        <a:rPr lang="es-PE" sz="1300" dirty="0">
                          <a:latin typeface="Candara" panose="020E0502030303020204" pitchFamily="34" charset="0"/>
                        </a:rPr>
                        <a:t>$ 2 049</a:t>
                      </a:r>
                      <a:r>
                        <a:rPr lang="es-419" sz="1300" dirty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s-PE" sz="1300" dirty="0">
                          <a:latin typeface="Candara" panose="020E0502030303020204" pitchFamily="34" charset="0"/>
                        </a:rPr>
                        <a:t>millones 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Fecha</a:t>
                      </a:r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Estimada de Adjudicación: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2019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6" name="Imagen 5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6734" y="1475504"/>
            <a:ext cx="5837078" cy="4738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Grupo 6"/>
          <p:cNvGrpSpPr/>
          <p:nvPr/>
        </p:nvGrpSpPr>
        <p:grpSpPr>
          <a:xfrm>
            <a:off x="800640" y="5421060"/>
            <a:ext cx="4728516" cy="951018"/>
            <a:chOff x="543701" y="5670744"/>
            <a:chExt cx="4298649" cy="955383"/>
          </a:xfrm>
        </p:grpSpPr>
        <p:grpSp>
          <p:nvGrpSpPr>
            <p:cNvPr id="8" name="Grupo 7"/>
            <p:cNvGrpSpPr/>
            <p:nvPr/>
          </p:nvGrpSpPr>
          <p:grpSpPr>
            <a:xfrm>
              <a:off x="543701" y="5670744"/>
              <a:ext cx="4298649" cy="460391"/>
              <a:chOff x="543701" y="5486538"/>
              <a:chExt cx="4658317" cy="578693"/>
            </a:xfrm>
          </p:grpSpPr>
          <p:sp>
            <p:nvSpPr>
              <p:cNvPr id="13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2984" y="5486538"/>
                <a:ext cx="1557109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Forma libre 53">
                <a:extLst>
                  <a:ext uri="{FF2B5EF4-FFF2-40B4-BE49-F238E27FC236}">
                    <a16:creationId xmlns:a16="http://schemas.microsoft.com/office/drawing/2014/main" xmlns="" id="{83A58E17-EAC2-4DAC-88AA-FE2365B7C955}"/>
                  </a:ext>
                </a:extLst>
              </p:cNvPr>
              <p:cNvSpPr/>
              <p:nvPr/>
            </p:nvSpPr>
            <p:spPr>
              <a:xfrm>
                <a:off x="543701" y="5486538"/>
                <a:ext cx="120371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Forma libre 67">
                <a:extLst>
                  <a:ext uri="{FF2B5EF4-FFF2-40B4-BE49-F238E27FC236}">
                    <a16:creationId xmlns:a16="http://schemas.microsoft.com/office/drawing/2014/main" xmlns="" id="{83ACFBCD-1610-4274-8862-83BAB93CB9F4}"/>
                  </a:ext>
                </a:extLst>
              </p:cNvPr>
              <p:cNvSpPr/>
              <p:nvPr/>
            </p:nvSpPr>
            <p:spPr>
              <a:xfrm>
                <a:off x="1606807" y="5486538"/>
                <a:ext cx="1195343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>
                    <a:solidFill>
                      <a:schemeClr val="tx1"/>
                    </a:solidFill>
                  </a:rPr>
                  <a:t>FORMULACIÓN</a:t>
                </a:r>
              </a:p>
            </p:txBody>
          </p:sp>
          <p:sp>
            <p:nvSpPr>
              <p:cNvPr id="16" name="Forma libre 69">
                <a:extLst>
                  <a:ext uri="{FF2B5EF4-FFF2-40B4-BE49-F238E27FC236}">
                    <a16:creationId xmlns:a16="http://schemas.microsoft.com/office/drawing/2014/main" xmlns="" id="{6B6331EF-8E4A-4979-849A-8378450731FA}"/>
                  </a:ext>
                </a:extLst>
              </p:cNvPr>
              <p:cNvSpPr/>
              <p:nvPr/>
            </p:nvSpPr>
            <p:spPr>
              <a:xfrm>
                <a:off x="4063921" y="5486538"/>
                <a:ext cx="113809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ángulo 70">
                <a:extLst>
                  <a:ext uri="{FF2B5EF4-FFF2-40B4-BE49-F238E27FC236}">
                    <a16:creationId xmlns:a16="http://schemas.microsoft.com/office/drawing/2014/main" xmlns="" id="{E9AA61E4-F32D-4943-8525-261BD11540F0}"/>
                  </a:ext>
                </a:extLst>
              </p:cNvPr>
              <p:cNvSpPr/>
              <p:nvPr/>
            </p:nvSpPr>
            <p:spPr>
              <a:xfrm>
                <a:off x="737454" y="5596602"/>
                <a:ext cx="845680" cy="36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700" b="1" dirty="0"/>
                  <a:t>PLANEAMIENTO Y PROGRAMACIÓN </a:t>
                </a:r>
                <a:endParaRPr lang="es-PE" sz="700" b="1" dirty="0"/>
              </a:p>
            </p:txBody>
          </p:sp>
          <p:sp>
            <p:nvSpPr>
              <p:cNvPr id="18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3764" y="5486538"/>
                <a:ext cx="92313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ángulo 76">
                <a:extLst>
                  <a:ext uri="{FF2B5EF4-FFF2-40B4-BE49-F238E27FC236}">
                    <a16:creationId xmlns:a16="http://schemas.microsoft.com/office/drawing/2014/main" xmlns="" id="{DDA4AF90-F058-4B63-9C4F-C9DF109D6F6F}"/>
                  </a:ext>
                </a:extLst>
              </p:cNvPr>
              <p:cNvSpPr/>
              <p:nvPr/>
            </p:nvSpPr>
            <p:spPr>
              <a:xfrm>
                <a:off x="3571912" y="5586191"/>
                <a:ext cx="658181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TRANSAC-CIÓN</a:t>
                </a:r>
              </a:p>
            </p:txBody>
          </p:sp>
          <p:sp>
            <p:nvSpPr>
              <p:cNvPr id="20" name="Rectángulo 80">
                <a:extLst>
                  <a:ext uri="{FF2B5EF4-FFF2-40B4-BE49-F238E27FC236}">
                    <a16:creationId xmlns:a16="http://schemas.microsoft.com/office/drawing/2014/main" xmlns="" id="{7CB3252D-0BBE-40E2-97AF-ED797D7621CF}"/>
                  </a:ext>
                </a:extLst>
              </p:cNvPr>
              <p:cNvSpPr/>
              <p:nvPr/>
            </p:nvSpPr>
            <p:spPr>
              <a:xfrm>
                <a:off x="2853680" y="5604840"/>
                <a:ext cx="667638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ESTRUCTU-RACIÓN</a:t>
                </a:r>
                <a:endParaRPr lang="es-PE" sz="700" dirty="0"/>
              </a:p>
            </p:txBody>
          </p:sp>
          <p:sp>
            <p:nvSpPr>
              <p:cNvPr id="21" name="Rectángulo 126">
                <a:extLst>
                  <a:ext uri="{FF2B5EF4-FFF2-40B4-BE49-F238E27FC236}">
                    <a16:creationId xmlns:a16="http://schemas.microsoft.com/office/drawing/2014/main" xmlns="" id="{7419EE6F-31D2-403D-BB7F-0BBADD08389D}"/>
                  </a:ext>
                </a:extLst>
              </p:cNvPr>
              <p:cNvSpPr/>
              <p:nvPr/>
            </p:nvSpPr>
            <p:spPr>
              <a:xfrm>
                <a:off x="4197141" y="5594827"/>
                <a:ext cx="833782" cy="36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/>
                  <a:t>EJECUCIÓN CONTRACTUAL</a:t>
                </a:r>
              </a:p>
            </p:txBody>
          </p:sp>
        </p:grpSp>
        <p:sp>
          <p:nvSpPr>
            <p:cNvPr id="9" name="Cerrar llave 87">
              <a:extLst>
                <a:ext uri="{FF2B5EF4-FFF2-40B4-BE49-F238E27FC236}">
                  <a16:creationId xmlns:a16="http://schemas.microsoft.com/office/drawing/2014/main" xmlns="" id="{4848EED6-E8C8-4042-8CFC-9D8E492615B3}"/>
                </a:ext>
              </a:extLst>
            </p:cNvPr>
            <p:cNvSpPr/>
            <p:nvPr/>
          </p:nvSpPr>
          <p:spPr>
            <a:xfrm rot="5400000" flipV="1">
              <a:off x="2775546" y="5959016"/>
              <a:ext cx="162737" cy="695217"/>
            </a:xfrm>
            <a:prstGeom prst="rightBrace">
              <a:avLst>
                <a:gd name="adj1" fmla="val 49645"/>
                <a:gd name="adj2" fmla="val 5209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 sz="1351"/>
            </a:p>
          </p:txBody>
        </p:sp>
        <p:grpSp>
          <p:nvGrpSpPr>
            <p:cNvPr id="10" name="Grupo 88">
              <a:extLst>
                <a:ext uri="{FF2B5EF4-FFF2-40B4-BE49-F238E27FC236}">
                  <a16:creationId xmlns:a16="http://schemas.microsoft.com/office/drawing/2014/main" xmlns="" id="{3E5FE96A-5F29-48D3-81C3-BFB794E87C41}"/>
                </a:ext>
              </a:extLst>
            </p:cNvPr>
            <p:cNvGrpSpPr/>
            <p:nvPr/>
          </p:nvGrpSpPr>
          <p:grpSpPr>
            <a:xfrm>
              <a:off x="2313837" y="6350817"/>
              <a:ext cx="1086153" cy="275310"/>
              <a:chOff x="5958801" y="4175597"/>
              <a:chExt cx="1253220" cy="692497"/>
            </a:xfrm>
          </p:grpSpPr>
          <p:sp>
            <p:nvSpPr>
              <p:cNvPr id="11" name="Documento 97">
                <a:extLst>
                  <a:ext uri="{FF2B5EF4-FFF2-40B4-BE49-F238E27FC236}">
                    <a16:creationId xmlns:a16="http://schemas.microsoft.com/office/drawing/2014/main" xmlns="" id="{F6F502C7-A9D4-428A-B3F4-F85C516CD7BD}"/>
                  </a:ext>
                </a:extLst>
              </p:cNvPr>
              <p:cNvSpPr/>
              <p:nvPr/>
            </p:nvSpPr>
            <p:spPr>
              <a:xfrm>
                <a:off x="6107169" y="4219604"/>
                <a:ext cx="1104852" cy="648490"/>
              </a:xfrm>
              <a:prstGeom prst="flowChartDocumen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652" eaLnBrk="0" fontAlgn="base" hangingPunct="0">
                  <a:lnSpc>
                    <a:spcPts val="2328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PE" sz="1801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" name="Rectángulo redondeado 109">
                <a:extLst>
                  <a:ext uri="{FF2B5EF4-FFF2-40B4-BE49-F238E27FC236}">
                    <a16:creationId xmlns:a16="http://schemas.microsoft.com/office/drawing/2014/main" xmlns="" id="{6C00449A-121B-419B-883E-CB7B90721424}"/>
                  </a:ext>
                </a:extLst>
              </p:cNvPr>
              <p:cNvSpPr/>
              <p:nvPr/>
            </p:nvSpPr>
            <p:spPr>
              <a:xfrm>
                <a:off x="5958801" y="4175597"/>
                <a:ext cx="1240469" cy="684174"/>
              </a:xfrm>
              <a:prstGeom prst="round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652">
                  <a:defRPr/>
                </a:pPr>
                <a:r>
                  <a:rPr lang="es-PE" sz="1000" i="1" kern="0" dirty="0">
                    <a:solidFill>
                      <a:prstClr val="black"/>
                    </a:solidFill>
                  </a:rPr>
                  <a:t>Estado Actual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9591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/>
          <p:cNvSpPr txBox="1"/>
          <p:nvPr/>
        </p:nvSpPr>
        <p:spPr>
          <a:xfrm>
            <a:off x="3096986" y="61713"/>
            <a:ext cx="8390205" cy="5108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r">
              <a:spcBef>
                <a:spcPct val="0"/>
              </a:spcBef>
              <a:buNone/>
              <a:defRPr sz="32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000" kern="0" spc="-100" dirty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ACCESOS AL AEROPUERTO INTERNACIONAL JORGE CHÁVEZ </a:t>
            </a:r>
          </a:p>
          <a:p>
            <a:pPr algn="ctr"/>
            <a:r>
              <a:rPr lang="es-PE" sz="2000" kern="0" spc="-100" dirty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Y PUERTO DEL CALLAO</a:t>
            </a:r>
          </a:p>
        </p:txBody>
      </p:sp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518533"/>
              </p:ext>
            </p:extLst>
          </p:nvPr>
        </p:nvGraphicFramePr>
        <p:xfrm>
          <a:off x="510746" y="1475504"/>
          <a:ext cx="5453449" cy="3940660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1894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88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2831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b="0" u="none" strike="noStrike" kern="1200" dirty="0">
                          <a:effectLst/>
                          <a:latin typeface="Candara" panose="020E0502030303020204" pitchFamily="34" charset="0"/>
                        </a:rPr>
                        <a:t>Objeto:</a:t>
                      </a:r>
                      <a:endParaRPr lang="es-PE" sz="1300" b="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Implementar</a:t>
                      </a:r>
                      <a:r>
                        <a:rPr lang="es-PE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un sistema vial que permita el acceso rápido, cómodo y seguro al Aeropuerto Internacional Jorge Chávez, tanto de los vehículos que provienen del Norte del país, como los que provienen del Esta y del Sur.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Proponente:</a:t>
                      </a: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es-PE" sz="1300" dirty="0">
                          <a:effectLst/>
                          <a:latin typeface="Candara" panose="020E0502030303020204" pitchFamily="34" charset="0"/>
                        </a:rPr>
                        <a:t>Sacyr Concesiones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Modalidad: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Iniciativa</a:t>
                      </a:r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Privada Autofinanciada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Periodo de Concesión: 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30 años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b="0" u="none" strike="noStrike" kern="1200" dirty="0">
                          <a:effectLst/>
                          <a:latin typeface="Candara" panose="020E0502030303020204" pitchFamily="34" charset="0"/>
                        </a:rPr>
                        <a:t>Monto de Inversión:</a:t>
                      </a:r>
                      <a:endParaRPr lang="es-PE" sz="1300" b="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PE" sz="1300" dirty="0">
                          <a:latin typeface="Candara" panose="020E0502030303020204" pitchFamily="34" charset="0"/>
                        </a:rPr>
                        <a:t>US$ 282 millones </a:t>
                      </a:r>
                      <a:endParaRPr lang="es-PE" sz="1300" u="none" strike="noStrike" kern="1200" dirty="0">
                        <a:solidFill>
                          <a:schemeClr val="dk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Fecha Estimada</a:t>
                      </a:r>
                      <a:r>
                        <a:rPr lang="es-PE" sz="13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de Relevancia:</a:t>
                      </a:r>
                      <a:endParaRPr lang="es-PE" sz="1300" b="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Octubre </a:t>
                      </a:r>
                      <a:r>
                        <a:rPr lang="es-PE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2018</a:t>
                      </a:r>
                      <a:endParaRPr lang="es-PE" sz="1300" u="none" strike="noStrike" kern="1200" dirty="0">
                        <a:solidFill>
                          <a:schemeClr val="dk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Fecha</a:t>
                      </a:r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Estimada de Adjudicación: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2020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21" name="Grupo 20"/>
          <p:cNvGrpSpPr/>
          <p:nvPr/>
        </p:nvGrpSpPr>
        <p:grpSpPr>
          <a:xfrm>
            <a:off x="760732" y="5448375"/>
            <a:ext cx="4772288" cy="1050759"/>
            <a:chOff x="503910" y="5670744"/>
            <a:chExt cx="4338440" cy="1055582"/>
          </a:xfrm>
        </p:grpSpPr>
        <p:grpSp>
          <p:nvGrpSpPr>
            <p:cNvPr id="40" name="Grupo 39"/>
            <p:cNvGrpSpPr/>
            <p:nvPr/>
          </p:nvGrpSpPr>
          <p:grpSpPr>
            <a:xfrm>
              <a:off x="543701" y="5670744"/>
              <a:ext cx="4298649" cy="460391"/>
              <a:chOff x="543701" y="5486538"/>
              <a:chExt cx="4658317" cy="578693"/>
            </a:xfrm>
          </p:grpSpPr>
          <p:sp>
            <p:nvSpPr>
              <p:cNvPr id="45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2984" y="5486538"/>
                <a:ext cx="1557109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orma libre 53">
                <a:extLst>
                  <a:ext uri="{FF2B5EF4-FFF2-40B4-BE49-F238E27FC236}">
                    <a16:creationId xmlns:a16="http://schemas.microsoft.com/office/drawing/2014/main" xmlns="" id="{83A58E17-EAC2-4DAC-88AA-FE2365B7C955}"/>
                  </a:ext>
                </a:extLst>
              </p:cNvPr>
              <p:cNvSpPr/>
              <p:nvPr/>
            </p:nvSpPr>
            <p:spPr>
              <a:xfrm>
                <a:off x="543701" y="5486538"/>
                <a:ext cx="120371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Forma libre 67">
                <a:extLst>
                  <a:ext uri="{FF2B5EF4-FFF2-40B4-BE49-F238E27FC236}">
                    <a16:creationId xmlns:a16="http://schemas.microsoft.com/office/drawing/2014/main" xmlns="" id="{83ACFBCD-1610-4274-8862-83BAB93CB9F4}"/>
                  </a:ext>
                </a:extLst>
              </p:cNvPr>
              <p:cNvSpPr/>
              <p:nvPr/>
            </p:nvSpPr>
            <p:spPr>
              <a:xfrm>
                <a:off x="1606807" y="5486538"/>
                <a:ext cx="1195343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>
                    <a:solidFill>
                      <a:schemeClr val="tx1"/>
                    </a:solidFill>
                  </a:rPr>
                  <a:t>FORMULACIÓN</a:t>
                </a:r>
              </a:p>
            </p:txBody>
          </p:sp>
          <p:sp>
            <p:nvSpPr>
              <p:cNvPr id="48" name="Forma libre 69">
                <a:extLst>
                  <a:ext uri="{FF2B5EF4-FFF2-40B4-BE49-F238E27FC236}">
                    <a16:creationId xmlns:a16="http://schemas.microsoft.com/office/drawing/2014/main" xmlns="" id="{6B6331EF-8E4A-4979-849A-8378450731FA}"/>
                  </a:ext>
                </a:extLst>
              </p:cNvPr>
              <p:cNvSpPr/>
              <p:nvPr/>
            </p:nvSpPr>
            <p:spPr>
              <a:xfrm>
                <a:off x="4063921" y="5486538"/>
                <a:ext cx="113809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Rectángulo 70">
                <a:extLst>
                  <a:ext uri="{FF2B5EF4-FFF2-40B4-BE49-F238E27FC236}">
                    <a16:creationId xmlns:a16="http://schemas.microsoft.com/office/drawing/2014/main" xmlns="" id="{E9AA61E4-F32D-4943-8525-261BD11540F0}"/>
                  </a:ext>
                </a:extLst>
              </p:cNvPr>
              <p:cNvSpPr/>
              <p:nvPr/>
            </p:nvSpPr>
            <p:spPr>
              <a:xfrm>
                <a:off x="737454" y="5596602"/>
                <a:ext cx="845680" cy="3831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700" b="1" dirty="0"/>
                  <a:t>PLANEAMIENTO Y PROGRAMACIÓN </a:t>
                </a:r>
                <a:endParaRPr lang="es-PE" sz="700" b="1" dirty="0"/>
              </a:p>
            </p:txBody>
          </p:sp>
          <p:sp>
            <p:nvSpPr>
              <p:cNvPr id="50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3764" y="5486538"/>
                <a:ext cx="92313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Rectángulo 76">
                <a:extLst>
                  <a:ext uri="{FF2B5EF4-FFF2-40B4-BE49-F238E27FC236}">
                    <a16:creationId xmlns:a16="http://schemas.microsoft.com/office/drawing/2014/main" xmlns="" id="{DDA4AF90-F058-4B63-9C4F-C9DF109D6F6F}"/>
                  </a:ext>
                </a:extLst>
              </p:cNvPr>
              <p:cNvSpPr/>
              <p:nvPr/>
            </p:nvSpPr>
            <p:spPr>
              <a:xfrm>
                <a:off x="3571912" y="5586191"/>
                <a:ext cx="65818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TRANSAC-CIÓN</a:t>
                </a:r>
              </a:p>
            </p:txBody>
          </p:sp>
          <p:sp>
            <p:nvSpPr>
              <p:cNvPr id="52" name="Rectángulo 80">
                <a:extLst>
                  <a:ext uri="{FF2B5EF4-FFF2-40B4-BE49-F238E27FC236}">
                    <a16:creationId xmlns:a16="http://schemas.microsoft.com/office/drawing/2014/main" xmlns="" id="{7CB3252D-0BBE-40E2-97AF-ED797D7621CF}"/>
                  </a:ext>
                </a:extLst>
              </p:cNvPr>
              <p:cNvSpPr/>
              <p:nvPr/>
            </p:nvSpPr>
            <p:spPr>
              <a:xfrm>
                <a:off x="2853680" y="5604840"/>
                <a:ext cx="66763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ESTRUCTU-RACIÓN</a:t>
                </a:r>
                <a:endParaRPr lang="es-PE" sz="700" dirty="0"/>
              </a:p>
            </p:txBody>
          </p:sp>
          <p:sp>
            <p:nvSpPr>
              <p:cNvPr id="53" name="Rectángulo 126">
                <a:extLst>
                  <a:ext uri="{FF2B5EF4-FFF2-40B4-BE49-F238E27FC236}">
                    <a16:creationId xmlns:a16="http://schemas.microsoft.com/office/drawing/2014/main" xmlns="" id="{7419EE6F-31D2-403D-BB7F-0BBADD08389D}"/>
                  </a:ext>
                </a:extLst>
              </p:cNvPr>
              <p:cNvSpPr/>
              <p:nvPr/>
            </p:nvSpPr>
            <p:spPr>
              <a:xfrm>
                <a:off x="4197141" y="5594827"/>
                <a:ext cx="833782" cy="2862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/>
                  <a:t>EJECUCIÓN CONTRACTUAL</a:t>
                </a:r>
              </a:p>
            </p:txBody>
          </p:sp>
        </p:grpSp>
        <p:sp>
          <p:nvSpPr>
            <p:cNvPr id="41" name="Cerrar llave 87">
              <a:extLst>
                <a:ext uri="{FF2B5EF4-FFF2-40B4-BE49-F238E27FC236}">
                  <a16:creationId xmlns:a16="http://schemas.microsoft.com/office/drawing/2014/main" xmlns="" id="{4848EED6-E8C8-4042-8CFC-9D8E492615B3}"/>
                </a:ext>
              </a:extLst>
            </p:cNvPr>
            <p:cNvSpPr/>
            <p:nvPr/>
          </p:nvSpPr>
          <p:spPr>
            <a:xfrm rot="5400000" flipV="1">
              <a:off x="949982" y="5809312"/>
              <a:ext cx="162737" cy="981024"/>
            </a:xfrm>
            <a:prstGeom prst="rightBrace">
              <a:avLst>
                <a:gd name="adj1" fmla="val 49645"/>
                <a:gd name="adj2" fmla="val 5209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 sz="1351"/>
            </a:p>
          </p:txBody>
        </p:sp>
        <p:grpSp>
          <p:nvGrpSpPr>
            <p:cNvPr id="42" name="Grupo 88">
              <a:extLst>
                <a:ext uri="{FF2B5EF4-FFF2-40B4-BE49-F238E27FC236}">
                  <a16:creationId xmlns:a16="http://schemas.microsoft.com/office/drawing/2014/main" xmlns="" id="{3E5FE96A-5F29-48D3-81C3-BFB794E87C41}"/>
                </a:ext>
              </a:extLst>
            </p:cNvPr>
            <p:cNvGrpSpPr/>
            <p:nvPr/>
          </p:nvGrpSpPr>
          <p:grpSpPr>
            <a:xfrm>
              <a:off x="503910" y="6439808"/>
              <a:ext cx="1075102" cy="286518"/>
              <a:chOff x="3870488" y="4399445"/>
              <a:chExt cx="1240470" cy="720690"/>
            </a:xfrm>
          </p:grpSpPr>
          <p:sp>
            <p:nvSpPr>
              <p:cNvPr id="43" name="Documento 97">
                <a:extLst>
                  <a:ext uri="{FF2B5EF4-FFF2-40B4-BE49-F238E27FC236}">
                    <a16:creationId xmlns:a16="http://schemas.microsoft.com/office/drawing/2014/main" xmlns="" id="{F6F502C7-A9D4-428A-B3F4-F85C516CD7BD}"/>
                  </a:ext>
                </a:extLst>
              </p:cNvPr>
              <p:cNvSpPr/>
              <p:nvPr/>
            </p:nvSpPr>
            <p:spPr>
              <a:xfrm>
                <a:off x="3903221" y="4471646"/>
                <a:ext cx="1104852" cy="648489"/>
              </a:xfrm>
              <a:prstGeom prst="flowChartDocumen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652" eaLnBrk="0" fontAlgn="base" hangingPunct="0">
                  <a:lnSpc>
                    <a:spcPts val="2328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PE" sz="1801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Rectángulo redondeado 109">
                <a:extLst>
                  <a:ext uri="{FF2B5EF4-FFF2-40B4-BE49-F238E27FC236}">
                    <a16:creationId xmlns:a16="http://schemas.microsoft.com/office/drawing/2014/main" xmlns="" id="{6C00449A-121B-419B-883E-CB7B90721424}"/>
                  </a:ext>
                </a:extLst>
              </p:cNvPr>
              <p:cNvSpPr/>
              <p:nvPr/>
            </p:nvSpPr>
            <p:spPr>
              <a:xfrm>
                <a:off x="3870488" y="4399445"/>
                <a:ext cx="1240470" cy="684174"/>
              </a:xfrm>
              <a:prstGeom prst="round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652">
                  <a:defRPr/>
                </a:pPr>
                <a:r>
                  <a:rPr lang="es-PE" sz="1000" i="1" kern="0" dirty="0">
                    <a:solidFill>
                      <a:prstClr val="black"/>
                    </a:solidFill>
                  </a:rPr>
                  <a:t>Estado Actual</a:t>
                </a:r>
              </a:p>
            </p:txBody>
          </p:sp>
        </p:grpSp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7398" t="23809" r="40459" b="17824"/>
          <a:stretch/>
        </p:blipFill>
        <p:spPr>
          <a:xfrm>
            <a:off x="6235515" y="1428956"/>
            <a:ext cx="4821263" cy="4924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4135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 bwMode="auto">
          <a:xfrm>
            <a:off x="3641074" y="1907020"/>
            <a:ext cx="4713217" cy="301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s-PE" sz="4000" dirty="0">
                <a:solidFill>
                  <a:prstClr val="white"/>
                </a:solidFill>
                <a:latin typeface="Calibri" panose="020F0502020204030204"/>
                <a:ea typeface="Frutiger-Light" panose="02020603050405020304" pitchFamily="18" charset="0"/>
                <a:cs typeface="Frutiger-Light" panose="02020603050405020304" pitchFamily="18" charset="0"/>
              </a:rPr>
              <a:t>Carreteras</a:t>
            </a:r>
          </a:p>
          <a:p>
            <a:pPr>
              <a:defRPr/>
            </a:pPr>
            <a:r>
              <a:rPr lang="es-MX" sz="4000" dirty="0">
                <a:solidFill>
                  <a:prstClr val="white"/>
                </a:solidFill>
                <a:latin typeface="Calibri" panose="020F0502020204030204"/>
                <a:ea typeface="Frutiger-Light" panose="02020603050405020304" pitchFamily="18" charset="0"/>
                <a:cs typeface="Frutiger-Light" panose="02020603050405020304" pitchFamily="18" charset="0"/>
              </a:rPr>
              <a:t>Nuevos Proyectos</a:t>
            </a:r>
            <a:endParaRPr lang="es-PE" sz="4000" dirty="0">
              <a:solidFill>
                <a:prstClr val="white"/>
              </a:solidFill>
              <a:latin typeface="Calibri" panose="020F0502020204030204"/>
              <a:ea typeface="Frutiger-Light" panose="02020603050405020304" pitchFamily="18" charset="0"/>
              <a:cs typeface="Frutiger-Light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987040" y="2086101"/>
            <a:ext cx="6000206" cy="2704806"/>
          </a:xfrm>
          <a:prstGeom prst="rect">
            <a:avLst/>
          </a:prstGeom>
          <a:noFill/>
          <a:ln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93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206108" y="133014"/>
            <a:ext cx="8460259" cy="700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ct val="0"/>
              </a:spcBef>
            </a:pPr>
            <a:r>
              <a:rPr lang="es-PE" sz="2000" b="1" kern="0" spc="-100" dirty="0">
                <a:solidFill>
                  <a:srgbClr val="FF0000"/>
                </a:solidFill>
              </a:rPr>
              <a:t>CARRETERA CERRO PASCO – AMBO – TINGO MARÍA – DANIEL ALOMA ROBLES; HUAURA – SAYAN – OYON; PATIVILCA – CAJATAMBO – OYON</a:t>
            </a:r>
          </a:p>
        </p:txBody>
      </p:sp>
      <p:grpSp>
        <p:nvGrpSpPr>
          <p:cNvPr id="25" name="Grupo 24"/>
          <p:cNvGrpSpPr/>
          <p:nvPr/>
        </p:nvGrpSpPr>
        <p:grpSpPr>
          <a:xfrm>
            <a:off x="1225607" y="4982303"/>
            <a:ext cx="4767355" cy="1079333"/>
            <a:chOff x="508393" y="5670744"/>
            <a:chExt cx="4333957" cy="1084287"/>
          </a:xfrm>
        </p:grpSpPr>
        <p:grpSp>
          <p:nvGrpSpPr>
            <p:cNvPr id="26" name="Grupo 25"/>
            <p:cNvGrpSpPr/>
            <p:nvPr/>
          </p:nvGrpSpPr>
          <p:grpSpPr>
            <a:xfrm>
              <a:off x="543701" y="5670744"/>
              <a:ext cx="4298649" cy="460391"/>
              <a:chOff x="543701" y="5486538"/>
              <a:chExt cx="4658317" cy="578693"/>
            </a:xfrm>
          </p:grpSpPr>
          <p:sp>
            <p:nvSpPr>
              <p:cNvPr id="31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2984" y="5486538"/>
                <a:ext cx="1557109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Forma libre 53">
                <a:extLst>
                  <a:ext uri="{FF2B5EF4-FFF2-40B4-BE49-F238E27FC236}">
                    <a16:creationId xmlns:a16="http://schemas.microsoft.com/office/drawing/2014/main" xmlns="" id="{83A58E17-EAC2-4DAC-88AA-FE2365B7C955}"/>
                  </a:ext>
                </a:extLst>
              </p:cNvPr>
              <p:cNvSpPr/>
              <p:nvPr/>
            </p:nvSpPr>
            <p:spPr>
              <a:xfrm>
                <a:off x="543701" y="5486538"/>
                <a:ext cx="120371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Forma libre 67">
                <a:extLst>
                  <a:ext uri="{FF2B5EF4-FFF2-40B4-BE49-F238E27FC236}">
                    <a16:creationId xmlns:a16="http://schemas.microsoft.com/office/drawing/2014/main" xmlns="" id="{83ACFBCD-1610-4274-8862-83BAB93CB9F4}"/>
                  </a:ext>
                </a:extLst>
              </p:cNvPr>
              <p:cNvSpPr/>
              <p:nvPr/>
            </p:nvSpPr>
            <p:spPr>
              <a:xfrm>
                <a:off x="1606807" y="5486538"/>
                <a:ext cx="1195343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>
                    <a:solidFill>
                      <a:schemeClr val="tx1"/>
                    </a:solidFill>
                  </a:rPr>
                  <a:t>FORMULACIÓN</a:t>
                </a:r>
              </a:p>
            </p:txBody>
          </p:sp>
          <p:sp>
            <p:nvSpPr>
              <p:cNvPr id="34" name="Forma libre 69">
                <a:extLst>
                  <a:ext uri="{FF2B5EF4-FFF2-40B4-BE49-F238E27FC236}">
                    <a16:creationId xmlns:a16="http://schemas.microsoft.com/office/drawing/2014/main" xmlns="" id="{6B6331EF-8E4A-4979-849A-8378450731FA}"/>
                  </a:ext>
                </a:extLst>
              </p:cNvPr>
              <p:cNvSpPr/>
              <p:nvPr/>
            </p:nvSpPr>
            <p:spPr>
              <a:xfrm>
                <a:off x="4063921" y="5486538"/>
                <a:ext cx="113809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tángulo 70">
                <a:extLst>
                  <a:ext uri="{FF2B5EF4-FFF2-40B4-BE49-F238E27FC236}">
                    <a16:creationId xmlns:a16="http://schemas.microsoft.com/office/drawing/2014/main" xmlns="" id="{E9AA61E4-F32D-4943-8525-261BD11540F0}"/>
                  </a:ext>
                </a:extLst>
              </p:cNvPr>
              <p:cNvSpPr/>
              <p:nvPr/>
            </p:nvSpPr>
            <p:spPr>
              <a:xfrm>
                <a:off x="737454" y="5596602"/>
                <a:ext cx="845680" cy="36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700" b="1" dirty="0"/>
                  <a:t>PLANEAMIENTO Y PROGRAMACIÓN </a:t>
                </a:r>
                <a:endParaRPr lang="es-PE" sz="700" b="1" dirty="0"/>
              </a:p>
            </p:txBody>
          </p:sp>
          <p:sp>
            <p:nvSpPr>
              <p:cNvPr id="36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3764" y="5486538"/>
                <a:ext cx="92313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ángulo 76">
                <a:extLst>
                  <a:ext uri="{FF2B5EF4-FFF2-40B4-BE49-F238E27FC236}">
                    <a16:creationId xmlns:a16="http://schemas.microsoft.com/office/drawing/2014/main" xmlns="" id="{DDA4AF90-F058-4B63-9C4F-C9DF109D6F6F}"/>
                  </a:ext>
                </a:extLst>
              </p:cNvPr>
              <p:cNvSpPr/>
              <p:nvPr/>
            </p:nvSpPr>
            <p:spPr>
              <a:xfrm>
                <a:off x="3571912" y="5586191"/>
                <a:ext cx="658181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TRANSAC-CIÓN</a:t>
                </a:r>
              </a:p>
            </p:txBody>
          </p:sp>
          <p:sp>
            <p:nvSpPr>
              <p:cNvPr id="38" name="Rectángulo 80">
                <a:extLst>
                  <a:ext uri="{FF2B5EF4-FFF2-40B4-BE49-F238E27FC236}">
                    <a16:creationId xmlns:a16="http://schemas.microsoft.com/office/drawing/2014/main" xmlns="" id="{7CB3252D-0BBE-40E2-97AF-ED797D7621CF}"/>
                  </a:ext>
                </a:extLst>
              </p:cNvPr>
              <p:cNvSpPr/>
              <p:nvPr/>
            </p:nvSpPr>
            <p:spPr>
              <a:xfrm>
                <a:off x="2853680" y="5604840"/>
                <a:ext cx="667638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ESTRUCTU-RACIÓN</a:t>
                </a:r>
                <a:endParaRPr lang="es-PE" sz="700" dirty="0"/>
              </a:p>
            </p:txBody>
          </p:sp>
          <p:sp>
            <p:nvSpPr>
              <p:cNvPr id="39" name="Rectángulo 126">
                <a:extLst>
                  <a:ext uri="{FF2B5EF4-FFF2-40B4-BE49-F238E27FC236}">
                    <a16:creationId xmlns:a16="http://schemas.microsoft.com/office/drawing/2014/main" xmlns="" id="{7419EE6F-31D2-403D-BB7F-0BBADD08389D}"/>
                  </a:ext>
                </a:extLst>
              </p:cNvPr>
              <p:cNvSpPr/>
              <p:nvPr/>
            </p:nvSpPr>
            <p:spPr>
              <a:xfrm>
                <a:off x="4197141" y="5594827"/>
                <a:ext cx="833782" cy="36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/>
                  <a:t>EJECUCIÓN CONTRACTUAL</a:t>
                </a:r>
              </a:p>
            </p:txBody>
          </p:sp>
        </p:grpSp>
        <p:sp>
          <p:nvSpPr>
            <p:cNvPr id="27" name="Cerrar llave 87">
              <a:extLst>
                <a:ext uri="{FF2B5EF4-FFF2-40B4-BE49-F238E27FC236}">
                  <a16:creationId xmlns:a16="http://schemas.microsoft.com/office/drawing/2014/main" xmlns="" id="{4848EED6-E8C8-4042-8CFC-9D8E492615B3}"/>
                </a:ext>
              </a:extLst>
            </p:cNvPr>
            <p:cNvSpPr/>
            <p:nvPr/>
          </p:nvSpPr>
          <p:spPr>
            <a:xfrm rot="5400000" flipV="1">
              <a:off x="952845" y="5860305"/>
              <a:ext cx="162737" cy="981024"/>
            </a:xfrm>
            <a:prstGeom prst="rightBrace">
              <a:avLst>
                <a:gd name="adj1" fmla="val 49645"/>
                <a:gd name="adj2" fmla="val 5209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 sz="1351"/>
            </a:p>
          </p:txBody>
        </p:sp>
        <p:grpSp>
          <p:nvGrpSpPr>
            <p:cNvPr id="28" name="Grupo 88">
              <a:extLst>
                <a:ext uri="{FF2B5EF4-FFF2-40B4-BE49-F238E27FC236}">
                  <a16:creationId xmlns:a16="http://schemas.microsoft.com/office/drawing/2014/main" xmlns="" id="{3E5FE96A-5F29-48D3-81C3-BFB794E87C41}"/>
                </a:ext>
              </a:extLst>
            </p:cNvPr>
            <p:cNvGrpSpPr/>
            <p:nvPr/>
          </p:nvGrpSpPr>
          <p:grpSpPr>
            <a:xfrm>
              <a:off x="508393" y="6468513"/>
              <a:ext cx="1075102" cy="286518"/>
              <a:chOff x="3875651" y="4471649"/>
              <a:chExt cx="1240469" cy="720690"/>
            </a:xfrm>
          </p:grpSpPr>
          <p:sp>
            <p:nvSpPr>
              <p:cNvPr id="29" name="Documento 97">
                <a:extLst>
                  <a:ext uri="{FF2B5EF4-FFF2-40B4-BE49-F238E27FC236}">
                    <a16:creationId xmlns:a16="http://schemas.microsoft.com/office/drawing/2014/main" xmlns="" id="{F6F502C7-A9D4-428A-B3F4-F85C516CD7BD}"/>
                  </a:ext>
                </a:extLst>
              </p:cNvPr>
              <p:cNvSpPr/>
              <p:nvPr/>
            </p:nvSpPr>
            <p:spPr>
              <a:xfrm>
                <a:off x="3943460" y="4543850"/>
                <a:ext cx="1104852" cy="648489"/>
              </a:xfrm>
              <a:prstGeom prst="flowChartDocumen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652" eaLnBrk="0" fontAlgn="base" hangingPunct="0">
                  <a:lnSpc>
                    <a:spcPts val="2328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PE" sz="1801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Rectángulo redondeado 109">
                <a:extLst>
                  <a:ext uri="{FF2B5EF4-FFF2-40B4-BE49-F238E27FC236}">
                    <a16:creationId xmlns:a16="http://schemas.microsoft.com/office/drawing/2014/main" xmlns="" id="{6C00449A-121B-419B-883E-CB7B90721424}"/>
                  </a:ext>
                </a:extLst>
              </p:cNvPr>
              <p:cNvSpPr/>
              <p:nvPr/>
            </p:nvSpPr>
            <p:spPr>
              <a:xfrm>
                <a:off x="3875651" y="4471649"/>
                <a:ext cx="1240469" cy="684174"/>
              </a:xfrm>
              <a:prstGeom prst="round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652">
                  <a:defRPr/>
                </a:pPr>
                <a:r>
                  <a:rPr lang="es-PE" sz="1000" i="1" kern="0" dirty="0">
                    <a:solidFill>
                      <a:prstClr val="black"/>
                    </a:solidFill>
                  </a:rPr>
                  <a:t>Estado Actual</a:t>
                </a:r>
              </a:p>
            </p:txBody>
          </p:sp>
        </p:grpSp>
      </p:grpSp>
      <p:graphicFrame>
        <p:nvGraphicFramePr>
          <p:cNvPr id="40" name="Tabla 39"/>
          <p:cNvGraphicFramePr>
            <a:graphicFrameLocks noGrp="1"/>
          </p:cNvGraphicFramePr>
          <p:nvPr>
            <p:extLst/>
          </p:nvPr>
        </p:nvGraphicFramePr>
        <p:xfrm>
          <a:off x="942914" y="1342769"/>
          <a:ext cx="5453449" cy="3287597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1894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88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2831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u="none" strike="noStrike" kern="1200" dirty="0">
                          <a:effectLst/>
                          <a:latin typeface="Candara" panose="020E0502030303020204" pitchFamily="34" charset="0"/>
                        </a:rPr>
                        <a:t>Objeto:</a:t>
                      </a:r>
                      <a:endParaRPr lang="es-PE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PE" sz="1200" dirty="0">
                          <a:latin typeface="Candara" panose="020E0502030303020204" pitchFamily="34" charset="0"/>
                        </a:rPr>
                        <a:t>Diseño, construcción, rehabilitación, mejoramiento, mantenimiento y operación de la carretera en los 628 km de longitud el cual beneficiará a los centros poblados Ambo, </a:t>
                      </a:r>
                      <a:r>
                        <a:rPr lang="es-PE" sz="1200" dirty="0" err="1">
                          <a:latin typeface="Candara" panose="020E0502030303020204" pitchFamily="34" charset="0"/>
                        </a:rPr>
                        <a:t>Pativilca</a:t>
                      </a:r>
                      <a:r>
                        <a:rPr lang="es-PE" sz="1200" dirty="0">
                          <a:latin typeface="Candara" panose="020E0502030303020204" pitchFamily="34" charset="0"/>
                        </a:rPr>
                        <a:t>, </a:t>
                      </a:r>
                      <a:r>
                        <a:rPr lang="es-PE" sz="1200" dirty="0" err="1">
                          <a:latin typeface="Candara" panose="020E0502030303020204" pitchFamily="34" charset="0"/>
                        </a:rPr>
                        <a:t>Cajatambo</a:t>
                      </a:r>
                      <a:r>
                        <a:rPr lang="es-PE" sz="1200" dirty="0">
                          <a:latin typeface="Candara" panose="020E0502030303020204" pitchFamily="34" charset="0"/>
                        </a:rPr>
                        <a:t>, </a:t>
                      </a:r>
                      <a:r>
                        <a:rPr lang="es-PE" sz="1200" dirty="0" err="1">
                          <a:latin typeface="Candara" panose="020E0502030303020204" pitchFamily="34" charset="0"/>
                        </a:rPr>
                        <a:t>Oyon</a:t>
                      </a:r>
                      <a:r>
                        <a:rPr lang="es-PE" sz="1200" dirty="0">
                          <a:latin typeface="Candara" panose="020E0502030303020204" pitchFamily="34" charset="0"/>
                        </a:rPr>
                        <a:t>, Cerro de Pasco y Tingo María.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Longitud:</a:t>
                      </a: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628 km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Modalidad: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Iniciativa</a:t>
                      </a:r>
                      <a:r>
                        <a:rPr lang="es-PE" sz="12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Privada Cofinanciada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Periodo de Concesión: 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25 años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Monto de Inversión: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PE" sz="1200" dirty="0">
                          <a:latin typeface="Candara" panose="020E0502030303020204" pitchFamily="34" charset="0"/>
                        </a:rPr>
                        <a:t>US$ 1,165 millones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Fecha</a:t>
                      </a:r>
                      <a:r>
                        <a:rPr lang="es-PE" sz="12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Estimada de Adjudicación: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En estudio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t="5359" r="1934" b="1557"/>
          <a:stretch/>
        </p:blipFill>
        <p:spPr>
          <a:xfrm>
            <a:off x="7177724" y="1342768"/>
            <a:ext cx="3945894" cy="54084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3569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950251" y="-17308"/>
            <a:ext cx="8460259" cy="7125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fontAlgn="ctr">
              <a:defRPr/>
            </a:pPr>
            <a:r>
              <a:rPr lang="es-PE" sz="2000" b="1" kern="0" spc="-100" dirty="0">
                <a:solidFill>
                  <a:srgbClr val="FF0000"/>
                </a:solidFill>
              </a:rPr>
              <a:t>CARRETERA TARAPOTO – PICOTA – BELLAVISTA – JUANJUI – TOCACHE – AUCAYACU – DANIEL ALOMIA ROBLES – AGUAYTIA – SAN ALEJANDRO - PUCALLPA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"/>
          <a:stretch/>
        </p:blipFill>
        <p:spPr>
          <a:xfrm>
            <a:off x="6674436" y="1416664"/>
            <a:ext cx="3835231" cy="5123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5" name="Tabla 24"/>
          <p:cNvGraphicFramePr>
            <a:graphicFrameLocks noGrp="1"/>
          </p:cNvGraphicFramePr>
          <p:nvPr>
            <p:extLst/>
          </p:nvPr>
        </p:nvGraphicFramePr>
        <p:xfrm>
          <a:off x="948418" y="1447076"/>
          <a:ext cx="5453449" cy="3287597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1894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88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2831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u="none" strike="noStrike" kern="1200" dirty="0">
                          <a:effectLst/>
                          <a:latin typeface="Candara" panose="020E0502030303020204" pitchFamily="34" charset="0"/>
                        </a:rPr>
                        <a:t>Objeto:</a:t>
                      </a:r>
                      <a:endParaRPr lang="es-PE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PE" sz="1200" dirty="0">
                          <a:latin typeface="Candara" panose="020E0502030303020204" pitchFamily="34" charset="0"/>
                        </a:rPr>
                        <a:t>Diseño, construcción, rehabilitación, mejoramiento, mantenimiento y operación de la carretera en los 729 km de longitud el cual beneficiará a los centros poblados y ciudades de Picota, Bellavista, </a:t>
                      </a:r>
                      <a:r>
                        <a:rPr lang="es-PE" sz="1200" dirty="0" err="1">
                          <a:latin typeface="Candara" panose="020E0502030303020204" pitchFamily="34" charset="0"/>
                        </a:rPr>
                        <a:t>Juanjui</a:t>
                      </a:r>
                      <a:r>
                        <a:rPr lang="es-PE" sz="1200" dirty="0">
                          <a:latin typeface="Candara" panose="020E0502030303020204" pitchFamily="34" charset="0"/>
                        </a:rPr>
                        <a:t>, </a:t>
                      </a:r>
                      <a:r>
                        <a:rPr lang="es-PE" sz="1200" dirty="0" err="1">
                          <a:latin typeface="Candara" panose="020E0502030303020204" pitchFamily="34" charset="0"/>
                        </a:rPr>
                        <a:t>Tocache</a:t>
                      </a:r>
                      <a:r>
                        <a:rPr lang="es-PE" sz="1200" dirty="0">
                          <a:latin typeface="Candara" panose="020E0502030303020204" pitchFamily="34" charset="0"/>
                        </a:rPr>
                        <a:t>, </a:t>
                      </a:r>
                      <a:r>
                        <a:rPr lang="es-PE" sz="1200" dirty="0" err="1">
                          <a:latin typeface="Candara" panose="020E0502030303020204" pitchFamily="34" charset="0"/>
                        </a:rPr>
                        <a:t>Aucayacu</a:t>
                      </a:r>
                      <a:r>
                        <a:rPr lang="es-PE" sz="1200" dirty="0">
                          <a:latin typeface="Candara" panose="020E0502030303020204" pitchFamily="34" charset="0"/>
                        </a:rPr>
                        <a:t>, </a:t>
                      </a:r>
                      <a:r>
                        <a:rPr lang="es-PE" sz="1200" dirty="0" err="1">
                          <a:latin typeface="Candara" panose="020E0502030303020204" pitchFamily="34" charset="0"/>
                        </a:rPr>
                        <a:t>Aguaytia</a:t>
                      </a:r>
                      <a:r>
                        <a:rPr lang="es-PE" sz="1200" dirty="0">
                          <a:latin typeface="Candara" panose="020E0502030303020204" pitchFamily="34" charset="0"/>
                        </a:rPr>
                        <a:t> y Pucallpa.</a:t>
                      </a:r>
                      <a:endParaRPr lang="es-PE" sz="1200" b="1" dirty="0">
                        <a:latin typeface="Candara" panose="020E0502030303020204" pitchFamily="34" charset="0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Longitud:</a:t>
                      </a: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729 km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Modalidad: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Iniciativa</a:t>
                      </a:r>
                      <a:r>
                        <a:rPr lang="es-PE" sz="12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Privada Cofinanciada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Periodo de Concesión: 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25 años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Monto de Inversión: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PE" sz="1200" dirty="0">
                          <a:latin typeface="Candara" panose="020E0502030303020204" pitchFamily="34" charset="0"/>
                        </a:rPr>
                        <a:t>US</a:t>
                      </a:r>
                      <a:r>
                        <a:rPr lang="es-PE" sz="1200">
                          <a:latin typeface="Candara" panose="020E0502030303020204" pitchFamily="34" charset="0"/>
                        </a:rPr>
                        <a:t>$ 1,434 millones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Fecha</a:t>
                      </a:r>
                      <a:r>
                        <a:rPr lang="es-PE" sz="12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Estimada de Adjudicación: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En estudio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26" name="Grupo 25"/>
          <p:cNvGrpSpPr/>
          <p:nvPr/>
        </p:nvGrpSpPr>
        <p:grpSpPr>
          <a:xfrm>
            <a:off x="1225607" y="4982303"/>
            <a:ext cx="4767355" cy="1079333"/>
            <a:chOff x="508393" y="5670744"/>
            <a:chExt cx="4333957" cy="1084287"/>
          </a:xfrm>
        </p:grpSpPr>
        <p:grpSp>
          <p:nvGrpSpPr>
            <p:cNvPr id="27" name="Grupo 26"/>
            <p:cNvGrpSpPr/>
            <p:nvPr/>
          </p:nvGrpSpPr>
          <p:grpSpPr>
            <a:xfrm>
              <a:off x="543701" y="5670744"/>
              <a:ext cx="4298649" cy="460391"/>
              <a:chOff x="543701" y="5486538"/>
              <a:chExt cx="4658317" cy="578693"/>
            </a:xfrm>
          </p:grpSpPr>
          <p:sp>
            <p:nvSpPr>
              <p:cNvPr id="32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2984" y="5486538"/>
                <a:ext cx="1557109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Forma libre 53">
                <a:extLst>
                  <a:ext uri="{FF2B5EF4-FFF2-40B4-BE49-F238E27FC236}">
                    <a16:creationId xmlns:a16="http://schemas.microsoft.com/office/drawing/2014/main" xmlns="" id="{83A58E17-EAC2-4DAC-88AA-FE2365B7C955}"/>
                  </a:ext>
                </a:extLst>
              </p:cNvPr>
              <p:cNvSpPr/>
              <p:nvPr/>
            </p:nvSpPr>
            <p:spPr>
              <a:xfrm>
                <a:off x="543701" y="5486538"/>
                <a:ext cx="120371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Forma libre 67">
                <a:extLst>
                  <a:ext uri="{FF2B5EF4-FFF2-40B4-BE49-F238E27FC236}">
                    <a16:creationId xmlns:a16="http://schemas.microsoft.com/office/drawing/2014/main" xmlns="" id="{83ACFBCD-1610-4274-8862-83BAB93CB9F4}"/>
                  </a:ext>
                </a:extLst>
              </p:cNvPr>
              <p:cNvSpPr/>
              <p:nvPr/>
            </p:nvSpPr>
            <p:spPr>
              <a:xfrm>
                <a:off x="1606807" y="5486538"/>
                <a:ext cx="1195343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>
                    <a:solidFill>
                      <a:schemeClr val="tx1"/>
                    </a:solidFill>
                  </a:rPr>
                  <a:t>FORMULACIÓN</a:t>
                </a:r>
              </a:p>
            </p:txBody>
          </p:sp>
          <p:sp>
            <p:nvSpPr>
              <p:cNvPr id="35" name="Forma libre 69">
                <a:extLst>
                  <a:ext uri="{FF2B5EF4-FFF2-40B4-BE49-F238E27FC236}">
                    <a16:creationId xmlns:a16="http://schemas.microsoft.com/office/drawing/2014/main" xmlns="" id="{6B6331EF-8E4A-4979-849A-8378450731FA}"/>
                  </a:ext>
                </a:extLst>
              </p:cNvPr>
              <p:cNvSpPr/>
              <p:nvPr/>
            </p:nvSpPr>
            <p:spPr>
              <a:xfrm>
                <a:off x="4063921" y="5486538"/>
                <a:ext cx="113809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ángulo 70">
                <a:extLst>
                  <a:ext uri="{FF2B5EF4-FFF2-40B4-BE49-F238E27FC236}">
                    <a16:creationId xmlns:a16="http://schemas.microsoft.com/office/drawing/2014/main" xmlns="" id="{E9AA61E4-F32D-4943-8525-261BD11540F0}"/>
                  </a:ext>
                </a:extLst>
              </p:cNvPr>
              <p:cNvSpPr/>
              <p:nvPr/>
            </p:nvSpPr>
            <p:spPr>
              <a:xfrm>
                <a:off x="737454" y="5596602"/>
                <a:ext cx="845680" cy="36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700" b="1" dirty="0"/>
                  <a:t>PLANEAMIENTO Y PROGRAMACIÓN </a:t>
                </a:r>
                <a:endParaRPr lang="es-PE" sz="700" b="1" dirty="0"/>
              </a:p>
            </p:txBody>
          </p:sp>
          <p:sp>
            <p:nvSpPr>
              <p:cNvPr id="37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3764" y="5486538"/>
                <a:ext cx="92313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Rectángulo 76">
                <a:extLst>
                  <a:ext uri="{FF2B5EF4-FFF2-40B4-BE49-F238E27FC236}">
                    <a16:creationId xmlns:a16="http://schemas.microsoft.com/office/drawing/2014/main" xmlns="" id="{DDA4AF90-F058-4B63-9C4F-C9DF109D6F6F}"/>
                  </a:ext>
                </a:extLst>
              </p:cNvPr>
              <p:cNvSpPr/>
              <p:nvPr/>
            </p:nvSpPr>
            <p:spPr>
              <a:xfrm>
                <a:off x="3571912" y="5586191"/>
                <a:ext cx="658181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TRANSAC-CIÓN</a:t>
                </a:r>
              </a:p>
            </p:txBody>
          </p:sp>
          <p:sp>
            <p:nvSpPr>
              <p:cNvPr id="39" name="Rectángulo 80">
                <a:extLst>
                  <a:ext uri="{FF2B5EF4-FFF2-40B4-BE49-F238E27FC236}">
                    <a16:creationId xmlns:a16="http://schemas.microsoft.com/office/drawing/2014/main" xmlns="" id="{7CB3252D-0BBE-40E2-97AF-ED797D7621CF}"/>
                  </a:ext>
                </a:extLst>
              </p:cNvPr>
              <p:cNvSpPr/>
              <p:nvPr/>
            </p:nvSpPr>
            <p:spPr>
              <a:xfrm>
                <a:off x="2853680" y="5604840"/>
                <a:ext cx="667638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ESTRUCTU-RACIÓN</a:t>
                </a:r>
                <a:endParaRPr lang="es-PE" sz="700" dirty="0"/>
              </a:p>
            </p:txBody>
          </p:sp>
          <p:sp>
            <p:nvSpPr>
              <p:cNvPr id="40" name="Rectángulo 126">
                <a:extLst>
                  <a:ext uri="{FF2B5EF4-FFF2-40B4-BE49-F238E27FC236}">
                    <a16:creationId xmlns:a16="http://schemas.microsoft.com/office/drawing/2014/main" xmlns="" id="{7419EE6F-31D2-403D-BB7F-0BBADD08389D}"/>
                  </a:ext>
                </a:extLst>
              </p:cNvPr>
              <p:cNvSpPr/>
              <p:nvPr/>
            </p:nvSpPr>
            <p:spPr>
              <a:xfrm>
                <a:off x="4197141" y="5594827"/>
                <a:ext cx="833782" cy="36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/>
                  <a:t>EJECUCIÓN CONTRACTUAL</a:t>
                </a:r>
              </a:p>
            </p:txBody>
          </p:sp>
        </p:grpSp>
        <p:sp>
          <p:nvSpPr>
            <p:cNvPr id="28" name="Cerrar llave 87">
              <a:extLst>
                <a:ext uri="{FF2B5EF4-FFF2-40B4-BE49-F238E27FC236}">
                  <a16:creationId xmlns:a16="http://schemas.microsoft.com/office/drawing/2014/main" xmlns="" id="{4848EED6-E8C8-4042-8CFC-9D8E492615B3}"/>
                </a:ext>
              </a:extLst>
            </p:cNvPr>
            <p:cNvSpPr/>
            <p:nvPr/>
          </p:nvSpPr>
          <p:spPr>
            <a:xfrm rot="5400000" flipV="1">
              <a:off x="952845" y="5860305"/>
              <a:ext cx="162737" cy="981024"/>
            </a:xfrm>
            <a:prstGeom prst="rightBrace">
              <a:avLst>
                <a:gd name="adj1" fmla="val 49645"/>
                <a:gd name="adj2" fmla="val 5209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 sz="1351"/>
            </a:p>
          </p:txBody>
        </p:sp>
        <p:grpSp>
          <p:nvGrpSpPr>
            <p:cNvPr id="29" name="Grupo 88">
              <a:extLst>
                <a:ext uri="{FF2B5EF4-FFF2-40B4-BE49-F238E27FC236}">
                  <a16:creationId xmlns:a16="http://schemas.microsoft.com/office/drawing/2014/main" xmlns="" id="{3E5FE96A-5F29-48D3-81C3-BFB794E87C41}"/>
                </a:ext>
              </a:extLst>
            </p:cNvPr>
            <p:cNvGrpSpPr/>
            <p:nvPr/>
          </p:nvGrpSpPr>
          <p:grpSpPr>
            <a:xfrm>
              <a:off x="508393" y="6468513"/>
              <a:ext cx="1075102" cy="286518"/>
              <a:chOff x="3875651" y="4471649"/>
              <a:chExt cx="1240469" cy="720690"/>
            </a:xfrm>
          </p:grpSpPr>
          <p:sp>
            <p:nvSpPr>
              <p:cNvPr id="30" name="Documento 97">
                <a:extLst>
                  <a:ext uri="{FF2B5EF4-FFF2-40B4-BE49-F238E27FC236}">
                    <a16:creationId xmlns:a16="http://schemas.microsoft.com/office/drawing/2014/main" xmlns="" id="{F6F502C7-A9D4-428A-B3F4-F85C516CD7BD}"/>
                  </a:ext>
                </a:extLst>
              </p:cNvPr>
              <p:cNvSpPr/>
              <p:nvPr/>
            </p:nvSpPr>
            <p:spPr>
              <a:xfrm>
                <a:off x="3943460" y="4543850"/>
                <a:ext cx="1104852" cy="648489"/>
              </a:xfrm>
              <a:prstGeom prst="flowChartDocumen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652" eaLnBrk="0" fontAlgn="base" hangingPunct="0">
                  <a:lnSpc>
                    <a:spcPts val="2328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PE" sz="1801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Rectángulo redondeado 109">
                <a:extLst>
                  <a:ext uri="{FF2B5EF4-FFF2-40B4-BE49-F238E27FC236}">
                    <a16:creationId xmlns:a16="http://schemas.microsoft.com/office/drawing/2014/main" xmlns="" id="{6C00449A-121B-419B-883E-CB7B90721424}"/>
                  </a:ext>
                </a:extLst>
              </p:cNvPr>
              <p:cNvSpPr/>
              <p:nvPr/>
            </p:nvSpPr>
            <p:spPr>
              <a:xfrm>
                <a:off x="3875651" y="4471649"/>
                <a:ext cx="1240469" cy="684174"/>
              </a:xfrm>
              <a:prstGeom prst="round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652">
                  <a:defRPr/>
                </a:pPr>
                <a:r>
                  <a:rPr lang="es-PE" sz="1000" i="1" kern="0" dirty="0">
                    <a:solidFill>
                      <a:prstClr val="black"/>
                    </a:solidFill>
                  </a:rPr>
                  <a:t>Estado Actual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9000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219306" y="15029"/>
            <a:ext cx="8487667" cy="4094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ct val="0"/>
              </a:spcBef>
            </a:pPr>
            <a:r>
              <a:rPr lang="es-PE" sz="2000" b="1" kern="0" spc="-100" dirty="0">
                <a:solidFill>
                  <a:srgbClr val="FF0000"/>
                </a:solidFill>
              </a:rPr>
              <a:t>CARRETERA EMPL. RUTA PE3S – TARMA – JAUJA – LA MERCED – SATIPO – </a:t>
            </a:r>
          </a:p>
          <a:p>
            <a:pPr algn="ctr">
              <a:spcBef>
                <a:spcPct val="0"/>
              </a:spcBef>
            </a:pPr>
            <a:r>
              <a:rPr lang="es-PE" sz="2000" b="1" kern="0" spc="-100" dirty="0">
                <a:solidFill>
                  <a:srgbClr val="FF0000"/>
                </a:solidFill>
              </a:rPr>
              <a:t>EMPL. RUTA PE5S; LA MERCED – OXAPAMPA – EMPL. RUTA PE18C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5405" r="7855" b="1982"/>
          <a:stretch/>
        </p:blipFill>
        <p:spPr>
          <a:xfrm>
            <a:off x="6837069" y="1285103"/>
            <a:ext cx="4234250" cy="5461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6" name="Grupo 25"/>
          <p:cNvGrpSpPr/>
          <p:nvPr/>
        </p:nvGrpSpPr>
        <p:grpSpPr>
          <a:xfrm>
            <a:off x="1225607" y="4982303"/>
            <a:ext cx="4767355" cy="1079333"/>
            <a:chOff x="508393" y="5670744"/>
            <a:chExt cx="4333957" cy="1084287"/>
          </a:xfrm>
        </p:grpSpPr>
        <p:grpSp>
          <p:nvGrpSpPr>
            <p:cNvPr id="27" name="Grupo 26"/>
            <p:cNvGrpSpPr/>
            <p:nvPr/>
          </p:nvGrpSpPr>
          <p:grpSpPr>
            <a:xfrm>
              <a:off x="543701" y="5670744"/>
              <a:ext cx="4298649" cy="460391"/>
              <a:chOff x="543701" y="5486538"/>
              <a:chExt cx="4658317" cy="578693"/>
            </a:xfrm>
          </p:grpSpPr>
          <p:sp>
            <p:nvSpPr>
              <p:cNvPr id="32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2984" y="5486538"/>
                <a:ext cx="1557109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Forma libre 53">
                <a:extLst>
                  <a:ext uri="{FF2B5EF4-FFF2-40B4-BE49-F238E27FC236}">
                    <a16:creationId xmlns:a16="http://schemas.microsoft.com/office/drawing/2014/main" xmlns="" id="{83A58E17-EAC2-4DAC-88AA-FE2365B7C955}"/>
                  </a:ext>
                </a:extLst>
              </p:cNvPr>
              <p:cNvSpPr/>
              <p:nvPr/>
            </p:nvSpPr>
            <p:spPr>
              <a:xfrm>
                <a:off x="543701" y="5486538"/>
                <a:ext cx="120371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Forma libre 67">
                <a:extLst>
                  <a:ext uri="{FF2B5EF4-FFF2-40B4-BE49-F238E27FC236}">
                    <a16:creationId xmlns:a16="http://schemas.microsoft.com/office/drawing/2014/main" xmlns="" id="{83ACFBCD-1610-4274-8862-83BAB93CB9F4}"/>
                  </a:ext>
                </a:extLst>
              </p:cNvPr>
              <p:cNvSpPr/>
              <p:nvPr/>
            </p:nvSpPr>
            <p:spPr>
              <a:xfrm>
                <a:off x="1606807" y="5486538"/>
                <a:ext cx="1195343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>
                    <a:solidFill>
                      <a:schemeClr val="tx1"/>
                    </a:solidFill>
                  </a:rPr>
                  <a:t>FORMULACIÓN</a:t>
                </a:r>
              </a:p>
            </p:txBody>
          </p:sp>
          <p:sp>
            <p:nvSpPr>
              <p:cNvPr id="35" name="Forma libre 69">
                <a:extLst>
                  <a:ext uri="{FF2B5EF4-FFF2-40B4-BE49-F238E27FC236}">
                    <a16:creationId xmlns:a16="http://schemas.microsoft.com/office/drawing/2014/main" xmlns="" id="{6B6331EF-8E4A-4979-849A-8378450731FA}"/>
                  </a:ext>
                </a:extLst>
              </p:cNvPr>
              <p:cNvSpPr/>
              <p:nvPr/>
            </p:nvSpPr>
            <p:spPr>
              <a:xfrm>
                <a:off x="4063921" y="5486538"/>
                <a:ext cx="113809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ángulo 70">
                <a:extLst>
                  <a:ext uri="{FF2B5EF4-FFF2-40B4-BE49-F238E27FC236}">
                    <a16:creationId xmlns:a16="http://schemas.microsoft.com/office/drawing/2014/main" xmlns="" id="{E9AA61E4-F32D-4943-8525-261BD11540F0}"/>
                  </a:ext>
                </a:extLst>
              </p:cNvPr>
              <p:cNvSpPr/>
              <p:nvPr/>
            </p:nvSpPr>
            <p:spPr>
              <a:xfrm>
                <a:off x="737454" y="5596602"/>
                <a:ext cx="845680" cy="36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700" b="1" dirty="0"/>
                  <a:t>PLANEAMIENTO Y PROGRAMACIÓN </a:t>
                </a:r>
                <a:endParaRPr lang="es-PE" sz="700" b="1" dirty="0"/>
              </a:p>
            </p:txBody>
          </p:sp>
          <p:sp>
            <p:nvSpPr>
              <p:cNvPr id="37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3764" y="5486538"/>
                <a:ext cx="92313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Rectángulo 76">
                <a:extLst>
                  <a:ext uri="{FF2B5EF4-FFF2-40B4-BE49-F238E27FC236}">
                    <a16:creationId xmlns:a16="http://schemas.microsoft.com/office/drawing/2014/main" xmlns="" id="{DDA4AF90-F058-4B63-9C4F-C9DF109D6F6F}"/>
                  </a:ext>
                </a:extLst>
              </p:cNvPr>
              <p:cNvSpPr/>
              <p:nvPr/>
            </p:nvSpPr>
            <p:spPr>
              <a:xfrm>
                <a:off x="3571912" y="5586191"/>
                <a:ext cx="658181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TRANSAC-CIÓN</a:t>
                </a:r>
              </a:p>
            </p:txBody>
          </p:sp>
          <p:sp>
            <p:nvSpPr>
              <p:cNvPr id="39" name="Rectángulo 80">
                <a:extLst>
                  <a:ext uri="{FF2B5EF4-FFF2-40B4-BE49-F238E27FC236}">
                    <a16:creationId xmlns:a16="http://schemas.microsoft.com/office/drawing/2014/main" xmlns="" id="{7CB3252D-0BBE-40E2-97AF-ED797D7621CF}"/>
                  </a:ext>
                </a:extLst>
              </p:cNvPr>
              <p:cNvSpPr/>
              <p:nvPr/>
            </p:nvSpPr>
            <p:spPr>
              <a:xfrm>
                <a:off x="2853680" y="5604840"/>
                <a:ext cx="667638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ESTRUCTU-RACIÓN</a:t>
                </a:r>
                <a:endParaRPr lang="es-PE" sz="700" dirty="0"/>
              </a:p>
            </p:txBody>
          </p:sp>
          <p:sp>
            <p:nvSpPr>
              <p:cNvPr id="40" name="Rectángulo 126">
                <a:extLst>
                  <a:ext uri="{FF2B5EF4-FFF2-40B4-BE49-F238E27FC236}">
                    <a16:creationId xmlns:a16="http://schemas.microsoft.com/office/drawing/2014/main" xmlns="" id="{7419EE6F-31D2-403D-BB7F-0BBADD08389D}"/>
                  </a:ext>
                </a:extLst>
              </p:cNvPr>
              <p:cNvSpPr/>
              <p:nvPr/>
            </p:nvSpPr>
            <p:spPr>
              <a:xfrm>
                <a:off x="4197141" y="5594827"/>
                <a:ext cx="833782" cy="36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/>
                  <a:t>EJECUCIÓN CONTRACTUAL</a:t>
                </a:r>
              </a:p>
            </p:txBody>
          </p:sp>
        </p:grpSp>
        <p:sp>
          <p:nvSpPr>
            <p:cNvPr id="28" name="Cerrar llave 87">
              <a:extLst>
                <a:ext uri="{FF2B5EF4-FFF2-40B4-BE49-F238E27FC236}">
                  <a16:creationId xmlns:a16="http://schemas.microsoft.com/office/drawing/2014/main" xmlns="" id="{4848EED6-E8C8-4042-8CFC-9D8E492615B3}"/>
                </a:ext>
              </a:extLst>
            </p:cNvPr>
            <p:cNvSpPr/>
            <p:nvPr/>
          </p:nvSpPr>
          <p:spPr>
            <a:xfrm rot="5400000" flipV="1">
              <a:off x="952845" y="5860305"/>
              <a:ext cx="162737" cy="981024"/>
            </a:xfrm>
            <a:prstGeom prst="rightBrace">
              <a:avLst>
                <a:gd name="adj1" fmla="val 49645"/>
                <a:gd name="adj2" fmla="val 5209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 sz="1351"/>
            </a:p>
          </p:txBody>
        </p:sp>
        <p:grpSp>
          <p:nvGrpSpPr>
            <p:cNvPr id="29" name="Grupo 88">
              <a:extLst>
                <a:ext uri="{FF2B5EF4-FFF2-40B4-BE49-F238E27FC236}">
                  <a16:creationId xmlns:a16="http://schemas.microsoft.com/office/drawing/2014/main" xmlns="" id="{3E5FE96A-5F29-48D3-81C3-BFB794E87C41}"/>
                </a:ext>
              </a:extLst>
            </p:cNvPr>
            <p:cNvGrpSpPr/>
            <p:nvPr/>
          </p:nvGrpSpPr>
          <p:grpSpPr>
            <a:xfrm>
              <a:off x="508393" y="6468513"/>
              <a:ext cx="1075102" cy="286518"/>
              <a:chOff x="3875651" y="4471649"/>
              <a:chExt cx="1240469" cy="720690"/>
            </a:xfrm>
          </p:grpSpPr>
          <p:sp>
            <p:nvSpPr>
              <p:cNvPr id="30" name="Documento 97">
                <a:extLst>
                  <a:ext uri="{FF2B5EF4-FFF2-40B4-BE49-F238E27FC236}">
                    <a16:creationId xmlns:a16="http://schemas.microsoft.com/office/drawing/2014/main" xmlns="" id="{F6F502C7-A9D4-428A-B3F4-F85C516CD7BD}"/>
                  </a:ext>
                </a:extLst>
              </p:cNvPr>
              <p:cNvSpPr/>
              <p:nvPr/>
            </p:nvSpPr>
            <p:spPr>
              <a:xfrm>
                <a:off x="3943460" y="4543850"/>
                <a:ext cx="1104852" cy="648489"/>
              </a:xfrm>
              <a:prstGeom prst="flowChartDocumen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652" eaLnBrk="0" fontAlgn="base" hangingPunct="0">
                  <a:lnSpc>
                    <a:spcPts val="2328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PE" sz="1801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Rectángulo redondeado 109">
                <a:extLst>
                  <a:ext uri="{FF2B5EF4-FFF2-40B4-BE49-F238E27FC236}">
                    <a16:creationId xmlns:a16="http://schemas.microsoft.com/office/drawing/2014/main" xmlns="" id="{6C00449A-121B-419B-883E-CB7B90721424}"/>
                  </a:ext>
                </a:extLst>
              </p:cNvPr>
              <p:cNvSpPr/>
              <p:nvPr/>
            </p:nvSpPr>
            <p:spPr>
              <a:xfrm>
                <a:off x="3875651" y="4471649"/>
                <a:ext cx="1240469" cy="684174"/>
              </a:xfrm>
              <a:prstGeom prst="round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652">
                  <a:defRPr/>
                </a:pPr>
                <a:r>
                  <a:rPr lang="es-PE" sz="1000" i="1" kern="0" dirty="0">
                    <a:solidFill>
                      <a:prstClr val="black"/>
                    </a:solidFill>
                  </a:rPr>
                  <a:t>Estado Actual</a:t>
                </a:r>
              </a:p>
            </p:txBody>
          </p:sp>
        </p:grpSp>
      </p:grpSp>
      <p:graphicFrame>
        <p:nvGraphicFramePr>
          <p:cNvPr id="41" name="Tabla 40"/>
          <p:cNvGraphicFramePr>
            <a:graphicFrameLocks noGrp="1"/>
          </p:cNvGraphicFramePr>
          <p:nvPr>
            <p:extLst/>
          </p:nvPr>
        </p:nvGraphicFramePr>
        <p:xfrm>
          <a:off x="1011279" y="1285104"/>
          <a:ext cx="5453449" cy="3287597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1894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88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2831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u="none" strike="noStrike" kern="1200" dirty="0">
                          <a:effectLst/>
                          <a:latin typeface="Candara" panose="020E0502030303020204" pitchFamily="34" charset="0"/>
                        </a:rPr>
                        <a:t>Objeto:</a:t>
                      </a:r>
                      <a:endParaRPr lang="es-PE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PE" sz="1200" dirty="0">
                          <a:latin typeface="Candara" panose="020E0502030303020204" pitchFamily="34" charset="0"/>
                        </a:rPr>
                        <a:t>Diseño, construcción, rehabilitación, mejoramiento, mantenimiento y operación de la carretera en los 935 km de longitud el cual beneficiará a los centros poblados y ciudades de Tarma, Jauja, La Merced, Oxapampa, </a:t>
                      </a:r>
                      <a:r>
                        <a:rPr lang="es-PE" sz="1200" dirty="0" err="1">
                          <a:latin typeface="Candara" panose="020E0502030303020204" pitchFamily="34" charset="0"/>
                        </a:rPr>
                        <a:t>Satipo</a:t>
                      </a:r>
                      <a:r>
                        <a:rPr lang="es-PE" sz="1200" dirty="0">
                          <a:latin typeface="Candara" panose="020E0502030303020204" pitchFamily="34" charset="0"/>
                        </a:rPr>
                        <a:t> y Concepción.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Longitud:</a:t>
                      </a: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935 km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Modalidad: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Iniciativa</a:t>
                      </a:r>
                      <a:r>
                        <a:rPr lang="es-PE" sz="12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Privada Cofinanciada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Periodo de Concesión: 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25 años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Monto de Inversión: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PE" sz="1200" dirty="0">
                          <a:latin typeface="Candara" panose="020E0502030303020204" pitchFamily="34" charset="0"/>
                        </a:rPr>
                        <a:t>US$ 2,345 millones </a:t>
                      </a:r>
                      <a:endParaRPr lang="es-PE" sz="1200" u="none" strike="noStrike" kern="1200" dirty="0">
                        <a:solidFill>
                          <a:schemeClr val="dk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Fecha</a:t>
                      </a:r>
                      <a:r>
                        <a:rPr lang="es-PE" sz="12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Estimada de Adjudicación: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En estudio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3341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183584" y="24741"/>
            <a:ext cx="8460259" cy="7125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ct val="0"/>
              </a:spcBef>
            </a:pPr>
            <a:r>
              <a:rPr lang="es-PE" sz="2000" b="1" kern="0" spc="-100" dirty="0">
                <a:solidFill>
                  <a:srgbClr val="FF0000"/>
                </a:solidFill>
              </a:rPr>
              <a:t>CARRETERA </a:t>
            </a:r>
            <a:r>
              <a:rPr lang="it-IT" sz="2000" b="1" kern="0" spc="-100" dirty="0">
                <a:solidFill>
                  <a:srgbClr val="FF0000"/>
                </a:solidFill>
              </a:rPr>
              <a:t>URCOS – COMBAPATA – SICUANI – AYAVIRI – CALAPUJA; </a:t>
            </a:r>
          </a:p>
          <a:p>
            <a:pPr algn="ctr">
              <a:spcBef>
                <a:spcPct val="0"/>
              </a:spcBef>
            </a:pPr>
            <a:r>
              <a:rPr lang="it-IT" sz="2000" b="1" kern="0" spc="-100" dirty="0">
                <a:solidFill>
                  <a:srgbClr val="FF0000"/>
                </a:solidFill>
              </a:rPr>
              <a:t>COMBAPATA – EL DESCANZO – YAURI – CONDOROMA – EMPL. RUTA PE 34A</a:t>
            </a:r>
            <a:endParaRPr lang="es-PE" sz="2000" b="1" kern="0" spc="-100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t="5285" r="2080" b="1621"/>
          <a:stretch/>
        </p:blipFill>
        <p:spPr>
          <a:xfrm>
            <a:off x="6772093" y="1309815"/>
            <a:ext cx="4316627" cy="5384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0" name="Grupo 39"/>
          <p:cNvGrpSpPr/>
          <p:nvPr/>
        </p:nvGrpSpPr>
        <p:grpSpPr>
          <a:xfrm>
            <a:off x="1225607" y="4982303"/>
            <a:ext cx="4767355" cy="1079333"/>
            <a:chOff x="508393" y="5670744"/>
            <a:chExt cx="4333957" cy="1084287"/>
          </a:xfrm>
        </p:grpSpPr>
        <p:grpSp>
          <p:nvGrpSpPr>
            <p:cNvPr id="41" name="Grupo 40"/>
            <p:cNvGrpSpPr/>
            <p:nvPr/>
          </p:nvGrpSpPr>
          <p:grpSpPr>
            <a:xfrm>
              <a:off x="543701" y="5670744"/>
              <a:ext cx="4298649" cy="460391"/>
              <a:chOff x="543701" y="5486538"/>
              <a:chExt cx="4658317" cy="578693"/>
            </a:xfrm>
          </p:grpSpPr>
          <p:sp>
            <p:nvSpPr>
              <p:cNvPr id="46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2984" y="5486538"/>
                <a:ext cx="1557109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Forma libre 53">
                <a:extLst>
                  <a:ext uri="{FF2B5EF4-FFF2-40B4-BE49-F238E27FC236}">
                    <a16:creationId xmlns:a16="http://schemas.microsoft.com/office/drawing/2014/main" xmlns="" id="{83A58E17-EAC2-4DAC-88AA-FE2365B7C955}"/>
                  </a:ext>
                </a:extLst>
              </p:cNvPr>
              <p:cNvSpPr/>
              <p:nvPr/>
            </p:nvSpPr>
            <p:spPr>
              <a:xfrm>
                <a:off x="543701" y="5486538"/>
                <a:ext cx="120371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Forma libre 67">
                <a:extLst>
                  <a:ext uri="{FF2B5EF4-FFF2-40B4-BE49-F238E27FC236}">
                    <a16:creationId xmlns:a16="http://schemas.microsoft.com/office/drawing/2014/main" xmlns="" id="{83ACFBCD-1610-4274-8862-83BAB93CB9F4}"/>
                  </a:ext>
                </a:extLst>
              </p:cNvPr>
              <p:cNvSpPr/>
              <p:nvPr/>
            </p:nvSpPr>
            <p:spPr>
              <a:xfrm>
                <a:off x="1606807" y="5486538"/>
                <a:ext cx="1195343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>
                    <a:solidFill>
                      <a:schemeClr val="tx1"/>
                    </a:solidFill>
                  </a:rPr>
                  <a:t>FORMULACIÓN</a:t>
                </a:r>
              </a:p>
            </p:txBody>
          </p:sp>
          <p:sp>
            <p:nvSpPr>
              <p:cNvPr id="49" name="Forma libre 69">
                <a:extLst>
                  <a:ext uri="{FF2B5EF4-FFF2-40B4-BE49-F238E27FC236}">
                    <a16:creationId xmlns:a16="http://schemas.microsoft.com/office/drawing/2014/main" xmlns="" id="{6B6331EF-8E4A-4979-849A-8378450731FA}"/>
                  </a:ext>
                </a:extLst>
              </p:cNvPr>
              <p:cNvSpPr/>
              <p:nvPr/>
            </p:nvSpPr>
            <p:spPr>
              <a:xfrm>
                <a:off x="4063921" y="5486538"/>
                <a:ext cx="113809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Rectángulo 70">
                <a:extLst>
                  <a:ext uri="{FF2B5EF4-FFF2-40B4-BE49-F238E27FC236}">
                    <a16:creationId xmlns:a16="http://schemas.microsoft.com/office/drawing/2014/main" xmlns="" id="{E9AA61E4-F32D-4943-8525-261BD11540F0}"/>
                  </a:ext>
                </a:extLst>
              </p:cNvPr>
              <p:cNvSpPr/>
              <p:nvPr/>
            </p:nvSpPr>
            <p:spPr>
              <a:xfrm>
                <a:off x="737454" y="5596602"/>
                <a:ext cx="845680" cy="36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700" b="1" dirty="0"/>
                  <a:t>PLANEAMIENTO Y PROGRAMACIÓN </a:t>
                </a:r>
                <a:endParaRPr lang="es-PE" sz="700" b="1" dirty="0"/>
              </a:p>
            </p:txBody>
          </p:sp>
          <p:sp>
            <p:nvSpPr>
              <p:cNvPr id="51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3764" y="5486538"/>
                <a:ext cx="92313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Rectángulo 76">
                <a:extLst>
                  <a:ext uri="{FF2B5EF4-FFF2-40B4-BE49-F238E27FC236}">
                    <a16:creationId xmlns:a16="http://schemas.microsoft.com/office/drawing/2014/main" xmlns="" id="{DDA4AF90-F058-4B63-9C4F-C9DF109D6F6F}"/>
                  </a:ext>
                </a:extLst>
              </p:cNvPr>
              <p:cNvSpPr/>
              <p:nvPr/>
            </p:nvSpPr>
            <p:spPr>
              <a:xfrm>
                <a:off x="3571912" y="5586191"/>
                <a:ext cx="658181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TRANSAC-CIÓN</a:t>
                </a:r>
              </a:p>
            </p:txBody>
          </p:sp>
          <p:sp>
            <p:nvSpPr>
              <p:cNvPr id="53" name="Rectángulo 80">
                <a:extLst>
                  <a:ext uri="{FF2B5EF4-FFF2-40B4-BE49-F238E27FC236}">
                    <a16:creationId xmlns:a16="http://schemas.microsoft.com/office/drawing/2014/main" xmlns="" id="{7CB3252D-0BBE-40E2-97AF-ED797D7621CF}"/>
                  </a:ext>
                </a:extLst>
              </p:cNvPr>
              <p:cNvSpPr/>
              <p:nvPr/>
            </p:nvSpPr>
            <p:spPr>
              <a:xfrm>
                <a:off x="2853680" y="5604840"/>
                <a:ext cx="667638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ESTRUCTU-RACIÓN</a:t>
                </a:r>
                <a:endParaRPr lang="es-PE" sz="700" dirty="0"/>
              </a:p>
            </p:txBody>
          </p:sp>
          <p:sp>
            <p:nvSpPr>
              <p:cNvPr id="54" name="Rectángulo 126">
                <a:extLst>
                  <a:ext uri="{FF2B5EF4-FFF2-40B4-BE49-F238E27FC236}">
                    <a16:creationId xmlns:a16="http://schemas.microsoft.com/office/drawing/2014/main" xmlns="" id="{7419EE6F-31D2-403D-BB7F-0BBADD08389D}"/>
                  </a:ext>
                </a:extLst>
              </p:cNvPr>
              <p:cNvSpPr/>
              <p:nvPr/>
            </p:nvSpPr>
            <p:spPr>
              <a:xfrm>
                <a:off x="4197141" y="5594827"/>
                <a:ext cx="833782" cy="36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/>
                  <a:t>EJECUCIÓN CONTRACTUAL</a:t>
                </a:r>
              </a:p>
            </p:txBody>
          </p:sp>
        </p:grpSp>
        <p:sp>
          <p:nvSpPr>
            <p:cNvPr id="42" name="Cerrar llave 87">
              <a:extLst>
                <a:ext uri="{FF2B5EF4-FFF2-40B4-BE49-F238E27FC236}">
                  <a16:creationId xmlns:a16="http://schemas.microsoft.com/office/drawing/2014/main" xmlns="" id="{4848EED6-E8C8-4042-8CFC-9D8E492615B3}"/>
                </a:ext>
              </a:extLst>
            </p:cNvPr>
            <p:cNvSpPr/>
            <p:nvPr/>
          </p:nvSpPr>
          <p:spPr>
            <a:xfrm rot="5400000" flipV="1">
              <a:off x="952845" y="5860305"/>
              <a:ext cx="162737" cy="981024"/>
            </a:xfrm>
            <a:prstGeom prst="rightBrace">
              <a:avLst>
                <a:gd name="adj1" fmla="val 49645"/>
                <a:gd name="adj2" fmla="val 5209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 sz="1351"/>
            </a:p>
          </p:txBody>
        </p:sp>
        <p:grpSp>
          <p:nvGrpSpPr>
            <p:cNvPr id="43" name="Grupo 88">
              <a:extLst>
                <a:ext uri="{FF2B5EF4-FFF2-40B4-BE49-F238E27FC236}">
                  <a16:creationId xmlns:a16="http://schemas.microsoft.com/office/drawing/2014/main" xmlns="" id="{3E5FE96A-5F29-48D3-81C3-BFB794E87C41}"/>
                </a:ext>
              </a:extLst>
            </p:cNvPr>
            <p:cNvGrpSpPr/>
            <p:nvPr/>
          </p:nvGrpSpPr>
          <p:grpSpPr>
            <a:xfrm>
              <a:off x="508393" y="6468513"/>
              <a:ext cx="1075102" cy="286518"/>
              <a:chOff x="3875651" y="4471649"/>
              <a:chExt cx="1240469" cy="720690"/>
            </a:xfrm>
          </p:grpSpPr>
          <p:sp>
            <p:nvSpPr>
              <p:cNvPr id="44" name="Documento 97">
                <a:extLst>
                  <a:ext uri="{FF2B5EF4-FFF2-40B4-BE49-F238E27FC236}">
                    <a16:creationId xmlns:a16="http://schemas.microsoft.com/office/drawing/2014/main" xmlns="" id="{F6F502C7-A9D4-428A-B3F4-F85C516CD7BD}"/>
                  </a:ext>
                </a:extLst>
              </p:cNvPr>
              <p:cNvSpPr/>
              <p:nvPr/>
            </p:nvSpPr>
            <p:spPr>
              <a:xfrm>
                <a:off x="3943460" y="4543850"/>
                <a:ext cx="1104852" cy="648489"/>
              </a:xfrm>
              <a:prstGeom prst="flowChartDocumen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652" eaLnBrk="0" fontAlgn="base" hangingPunct="0">
                  <a:lnSpc>
                    <a:spcPts val="2328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PE" sz="1801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Rectángulo redondeado 109">
                <a:extLst>
                  <a:ext uri="{FF2B5EF4-FFF2-40B4-BE49-F238E27FC236}">
                    <a16:creationId xmlns:a16="http://schemas.microsoft.com/office/drawing/2014/main" xmlns="" id="{6C00449A-121B-419B-883E-CB7B90721424}"/>
                  </a:ext>
                </a:extLst>
              </p:cNvPr>
              <p:cNvSpPr/>
              <p:nvPr/>
            </p:nvSpPr>
            <p:spPr>
              <a:xfrm>
                <a:off x="3875651" y="4471649"/>
                <a:ext cx="1240469" cy="684174"/>
              </a:xfrm>
              <a:prstGeom prst="round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652">
                  <a:defRPr/>
                </a:pPr>
                <a:r>
                  <a:rPr lang="es-PE" sz="1000" i="1" kern="0" dirty="0">
                    <a:solidFill>
                      <a:prstClr val="black"/>
                    </a:solidFill>
                  </a:rPr>
                  <a:t>Estado Actual</a:t>
                </a:r>
              </a:p>
            </p:txBody>
          </p:sp>
        </p:grpSp>
      </p:grpSp>
      <p:graphicFrame>
        <p:nvGraphicFramePr>
          <p:cNvPr id="55" name="Tabla 54"/>
          <p:cNvGraphicFramePr>
            <a:graphicFrameLocks noGrp="1"/>
          </p:cNvGraphicFramePr>
          <p:nvPr>
            <p:extLst/>
          </p:nvPr>
        </p:nvGraphicFramePr>
        <p:xfrm>
          <a:off x="1057265" y="1328598"/>
          <a:ext cx="5453449" cy="3221249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1894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88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2831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u="none" strike="noStrike" kern="1200" dirty="0">
                          <a:effectLst/>
                          <a:latin typeface="Candara" panose="020E0502030303020204" pitchFamily="34" charset="0"/>
                        </a:rPr>
                        <a:t>Objeto:</a:t>
                      </a:r>
                      <a:endParaRPr lang="es-PE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PE" sz="1200" dirty="0"/>
                        <a:t>Diseño, construcción, rehabilitación, mejoramiento, mantenimiento y operación de la carretera en los 632 km de longitud el cual beneficiará a los centros poblados y ciudades de </a:t>
                      </a:r>
                      <a:r>
                        <a:rPr lang="es-PE" sz="1200" dirty="0" err="1"/>
                        <a:t>Urcos</a:t>
                      </a:r>
                      <a:r>
                        <a:rPr lang="es-PE" sz="1200" dirty="0"/>
                        <a:t>, </a:t>
                      </a:r>
                      <a:r>
                        <a:rPr lang="es-PE" sz="1200" dirty="0" err="1"/>
                        <a:t>Combopata</a:t>
                      </a:r>
                      <a:r>
                        <a:rPr lang="es-PE" sz="1200" dirty="0"/>
                        <a:t>, </a:t>
                      </a:r>
                      <a:r>
                        <a:rPr lang="es-PE" sz="1200" dirty="0" err="1"/>
                        <a:t>Sicuani</a:t>
                      </a:r>
                      <a:r>
                        <a:rPr lang="es-PE" sz="1200" dirty="0"/>
                        <a:t>, </a:t>
                      </a:r>
                      <a:r>
                        <a:rPr lang="es-PE" sz="1200" dirty="0" err="1"/>
                        <a:t>Calapuja</a:t>
                      </a:r>
                      <a:r>
                        <a:rPr lang="es-PE" sz="1200" dirty="0"/>
                        <a:t>, El </a:t>
                      </a:r>
                      <a:r>
                        <a:rPr lang="es-PE" sz="1200" dirty="0" err="1"/>
                        <a:t>Descanzo</a:t>
                      </a:r>
                      <a:r>
                        <a:rPr lang="es-PE" sz="1200" dirty="0"/>
                        <a:t>, </a:t>
                      </a:r>
                      <a:r>
                        <a:rPr lang="es-PE" sz="1200" dirty="0" err="1"/>
                        <a:t>Yauri</a:t>
                      </a:r>
                      <a:r>
                        <a:rPr lang="es-PE" sz="1200" dirty="0"/>
                        <a:t> y </a:t>
                      </a:r>
                      <a:r>
                        <a:rPr lang="es-PE" sz="1200" dirty="0" err="1"/>
                        <a:t>Condoroma</a:t>
                      </a:r>
                      <a:r>
                        <a:rPr lang="es-PE" sz="1200" dirty="0"/>
                        <a:t>.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Longitud:</a:t>
                      </a: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632 km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Modalidad: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Iniciativa</a:t>
                      </a:r>
                      <a:r>
                        <a:rPr lang="es-PE" sz="12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Privada Cofinanciada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Periodo de Concesión: 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25 años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Monto de Inversión: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PE" sz="1200" dirty="0">
                          <a:latin typeface="Candara" panose="020E0502030303020204" pitchFamily="34" charset="0"/>
                        </a:rPr>
                        <a:t>US$ 2,070 millones </a:t>
                      </a:r>
                      <a:endParaRPr lang="es-PE" sz="1200" u="none" strike="noStrike" kern="1200" dirty="0">
                        <a:solidFill>
                          <a:schemeClr val="dk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Fecha</a:t>
                      </a:r>
                      <a:r>
                        <a:rPr lang="es-PE" sz="12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Estimada de Adjudicación: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En estudio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9383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178116" y="0"/>
            <a:ext cx="8106033" cy="700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ct val="0"/>
              </a:spcBef>
            </a:pPr>
            <a:r>
              <a:rPr lang="es-PE" sz="2000" b="1" kern="0" spc="-100" dirty="0">
                <a:solidFill>
                  <a:srgbClr val="FF0000"/>
                </a:solidFill>
              </a:rPr>
              <a:t>CARRETERA SHOREY – SANTIAGO DE CHUCO - CARAZ – HUARAZ – CONOCOCHA – DV. PATIVILCA  CASMA – HUARAZ ; SANTA – HUALLANCA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" t="6246" r="3100" b="1741"/>
          <a:stretch/>
        </p:blipFill>
        <p:spPr>
          <a:xfrm>
            <a:off x="6825060" y="1425217"/>
            <a:ext cx="4341342" cy="5363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5" name="Grupo 24"/>
          <p:cNvGrpSpPr/>
          <p:nvPr/>
        </p:nvGrpSpPr>
        <p:grpSpPr>
          <a:xfrm>
            <a:off x="1225607" y="4982303"/>
            <a:ext cx="4767355" cy="1079333"/>
            <a:chOff x="508393" y="5670744"/>
            <a:chExt cx="4333957" cy="1084287"/>
          </a:xfrm>
        </p:grpSpPr>
        <p:grpSp>
          <p:nvGrpSpPr>
            <p:cNvPr id="26" name="Grupo 25"/>
            <p:cNvGrpSpPr/>
            <p:nvPr/>
          </p:nvGrpSpPr>
          <p:grpSpPr>
            <a:xfrm>
              <a:off x="543701" y="5670744"/>
              <a:ext cx="4298649" cy="460391"/>
              <a:chOff x="543701" y="5486538"/>
              <a:chExt cx="4658317" cy="578693"/>
            </a:xfrm>
          </p:grpSpPr>
          <p:sp>
            <p:nvSpPr>
              <p:cNvPr id="31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2984" y="5486538"/>
                <a:ext cx="1557109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Forma libre 53">
                <a:extLst>
                  <a:ext uri="{FF2B5EF4-FFF2-40B4-BE49-F238E27FC236}">
                    <a16:creationId xmlns:a16="http://schemas.microsoft.com/office/drawing/2014/main" xmlns="" id="{83A58E17-EAC2-4DAC-88AA-FE2365B7C955}"/>
                  </a:ext>
                </a:extLst>
              </p:cNvPr>
              <p:cNvSpPr/>
              <p:nvPr/>
            </p:nvSpPr>
            <p:spPr>
              <a:xfrm>
                <a:off x="543701" y="5486538"/>
                <a:ext cx="120371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Forma libre 67">
                <a:extLst>
                  <a:ext uri="{FF2B5EF4-FFF2-40B4-BE49-F238E27FC236}">
                    <a16:creationId xmlns:a16="http://schemas.microsoft.com/office/drawing/2014/main" xmlns="" id="{83ACFBCD-1610-4274-8862-83BAB93CB9F4}"/>
                  </a:ext>
                </a:extLst>
              </p:cNvPr>
              <p:cNvSpPr/>
              <p:nvPr/>
            </p:nvSpPr>
            <p:spPr>
              <a:xfrm>
                <a:off x="1606807" y="5486538"/>
                <a:ext cx="1195343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>
                    <a:solidFill>
                      <a:schemeClr val="tx1"/>
                    </a:solidFill>
                  </a:rPr>
                  <a:t>FORMULACIÓN</a:t>
                </a:r>
              </a:p>
            </p:txBody>
          </p:sp>
          <p:sp>
            <p:nvSpPr>
              <p:cNvPr id="34" name="Forma libre 69">
                <a:extLst>
                  <a:ext uri="{FF2B5EF4-FFF2-40B4-BE49-F238E27FC236}">
                    <a16:creationId xmlns:a16="http://schemas.microsoft.com/office/drawing/2014/main" xmlns="" id="{6B6331EF-8E4A-4979-849A-8378450731FA}"/>
                  </a:ext>
                </a:extLst>
              </p:cNvPr>
              <p:cNvSpPr/>
              <p:nvPr/>
            </p:nvSpPr>
            <p:spPr>
              <a:xfrm>
                <a:off x="4063921" y="5486538"/>
                <a:ext cx="113809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tángulo 70">
                <a:extLst>
                  <a:ext uri="{FF2B5EF4-FFF2-40B4-BE49-F238E27FC236}">
                    <a16:creationId xmlns:a16="http://schemas.microsoft.com/office/drawing/2014/main" xmlns="" id="{E9AA61E4-F32D-4943-8525-261BD11540F0}"/>
                  </a:ext>
                </a:extLst>
              </p:cNvPr>
              <p:cNvSpPr/>
              <p:nvPr/>
            </p:nvSpPr>
            <p:spPr>
              <a:xfrm>
                <a:off x="737454" y="5596602"/>
                <a:ext cx="845680" cy="36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700" b="1" dirty="0"/>
                  <a:t>PLANEAMIENTO Y PROGRAMACIÓN </a:t>
                </a:r>
                <a:endParaRPr lang="es-PE" sz="700" b="1" dirty="0"/>
              </a:p>
            </p:txBody>
          </p:sp>
          <p:sp>
            <p:nvSpPr>
              <p:cNvPr id="36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3764" y="5486538"/>
                <a:ext cx="92313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ángulo 76">
                <a:extLst>
                  <a:ext uri="{FF2B5EF4-FFF2-40B4-BE49-F238E27FC236}">
                    <a16:creationId xmlns:a16="http://schemas.microsoft.com/office/drawing/2014/main" xmlns="" id="{DDA4AF90-F058-4B63-9C4F-C9DF109D6F6F}"/>
                  </a:ext>
                </a:extLst>
              </p:cNvPr>
              <p:cNvSpPr/>
              <p:nvPr/>
            </p:nvSpPr>
            <p:spPr>
              <a:xfrm>
                <a:off x="3571912" y="5586191"/>
                <a:ext cx="658181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TRANSAC-CIÓN</a:t>
                </a:r>
              </a:p>
            </p:txBody>
          </p:sp>
          <p:sp>
            <p:nvSpPr>
              <p:cNvPr id="38" name="Rectángulo 80">
                <a:extLst>
                  <a:ext uri="{FF2B5EF4-FFF2-40B4-BE49-F238E27FC236}">
                    <a16:creationId xmlns:a16="http://schemas.microsoft.com/office/drawing/2014/main" xmlns="" id="{7CB3252D-0BBE-40E2-97AF-ED797D7621CF}"/>
                  </a:ext>
                </a:extLst>
              </p:cNvPr>
              <p:cNvSpPr/>
              <p:nvPr/>
            </p:nvSpPr>
            <p:spPr>
              <a:xfrm>
                <a:off x="2853680" y="5604840"/>
                <a:ext cx="667638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ESTRUCTU-RACIÓN</a:t>
                </a:r>
                <a:endParaRPr lang="es-PE" sz="700" dirty="0"/>
              </a:p>
            </p:txBody>
          </p:sp>
          <p:sp>
            <p:nvSpPr>
              <p:cNvPr id="39" name="Rectángulo 126">
                <a:extLst>
                  <a:ext uri="{FF2B5EF4-FFF2-40B4-BE49-F238E27FC236}">
                    <a16:creationId xmlns:a16="http://schemas.microsoft.com/office/drawing/2014/main" xmlns="" id="{7419EE6F-31D2-403D-BB7F-0BBADD08389D}"/>
                  </a:ext>
                </a:extLst>
              </p:cNvPr>
              <p:cNvSpPr/>
              <p:nvPr/>
            </p:nvSpPr>
            <p:spPr>
              <a:xfrm>
                <a:off x="4197141" y="5594827"/>
                <a:ext cx="833782" cy="36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/>
                  <a:t>EJECUCIÓN CONTRACTUAL</a:t>
                </a:r>
              </a:p>
            </p:txBody>
          </p:sp>
        </p:grpSp>
        <p:sp>
          <p:nvSpPr>
            <p:cNvPr id="27" name="Cerrar llave 87">
              <a:extLst>
                <a:ext uri="{FF2B5EF4-FFF2-40B4-BE49-F238E27FC236}">
                  <a16:creationId xmlns:a16="http://schemas.microsoft.com/office/drawing/2014/main" xmlns="" id="{4848EED6-E8C8-4042-8CFC-9D8E492615B3}"/>
                </a:ext>
              </a:extLst>
            </p:cNvPr>
            <p:cNvSpPr/>
            <p:nvPr/>
          </p:nvSpPr>
          <p:spPr>
            <a:xfrm rot="5400000" flipV="1">
              <a:off x="952845" y="5860305"/>
              <a:ext cx="162737" cy="981024"/>
            </a:xfrm>
            <a:prstGeom prst="rightBrace">
              <a:avLst>
                <a:gd name="adj1" fmla="val 49645"/>
                <a:gd name="adj2" fmla="val 5209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 sz="1351"/>
            </a:p>
          </p:txBody>
        </p:sp>
        <p:grpSp>
          <p:nvGrpSpPr>
            <p:cNvPr id="28" name="Grupo 88">
              <a:extLst>
                <a:ext uri="{FF2B5EF4-FFF2-40B4-BE49-F238E27FC236}">
                  <a16:creationId xmlns:a16="http://schemas.microsoft.com/office/drawing/2014/main" xmlns="" id="{3E5FE96A-5F29-48D3-81C3-BFB794E87C41}"/>
                </a:ext>
              </a:extLst>
            </p:cNvPr>
            <p:cNvGrpSpPr/>
            <p:nvPr/>
          </p:nvGrpSpPr>
          <p:grpSpPr>
            <a:xfrm>
              <a:off x="508393" y="6468513"/>
              <a:ext cx="1075102" cy="286518"/>
              <a:chOff x="3875651" y="4471649"/>
              <a:chExt cx="1240469" cy="720690"/>
            </a:xfrm>
          </p:grpSpPr>
          <p:sp>
            <p:nvSpPr>
              <p:cNvPr id="29" name="Documento 97">
                <a:extLst>
                  <a:ext uri="{FF2B5EF4-FFF2-40B4-BE49-F238E27FC236}">
                    <a16:creationId xmlns:a16="http://schemas.microsoft.com/office/drawing/2014/main" xmlns="" id="{F6F502C7-A9D4-428A-B3F4-F85C516CD7BD}"/>
                  </a:ext>
                </a:extLst>
              </p:cNvPr>
              <p:cNvSpPr/>
              <p:nvPr/>
            </p:nvSpPr>
            <p:spPr>
              <a:xfrm>
                <a:off x="3943460" y="4543850"/>
                <a:ext cx="1104852" cy="648489"/>
              </a:xfrm>
              <a:prstGeom prst="flowChartDocumen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652" eaLnBrk="0" fontAlgn="base" hangingPunct="0">
                  <a:lnSpc>
                    <a:spcPts val="2328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PE" sz="1801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Rectángulo redondeado 109">
                <a:extLst>
                  <a:ext uri="{FF2B5EF4-FFF2-40B4-BE49-F238E27FC236}">
                    <a16:creationId xmlns:a16="http://schemas.microsoft.com/office/drawing/2014/main" xmlns="" id="{6C00449A-121B-419B-883E-CB7B90721424}"/>
                  </a:ext>
                </a:extLst>
              </p:cNvPr>
              <p:cNvSpPr/>
              <p:nvPr/>
            </p:nvSpPr>
            <p:spPr>
              <a:xfrm>
                <a:off x="3875651" y="4471649"/>
                <a:ext cx="1240469" cy="684174"/>
              </a:xfrm>
              <a:prstGeom prst="round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652">
                  <a:defRPr/>
                </a:pPr>
                <a:r>
                  <a:rPr lang="es-PE" sz="1000" i="1" kern="0" dirty="0">
                    <a:solidFill>
                      <a:prstClr val="black"/>
                    </a:solidFill>
                  </a:rPr>
                  <a:t>Estado Actual</a:t>
                </a:r>
              </a:p>
            </p:txBody>
          </p:sp>
        </p:grpSp>
      </p:grpSp>
      <p:graphicFrame>
        <p:nvGraphicFramePr>
          <p:cNvPr id="40" name="Tabla 39"/>
          <p:cNvGraphicFramePr>
            <a:graphicFrameLocks noGrp="1"/>
          </p:cNvGraphicFramePr>
          <p:nvPr>
            <p:extLst/>
          </p:nvPr>
        </p:nvGraphicFramePr>
        <p:xfrm>
          <a:off x="1062558" y="1425218"/>
          <a:ext cx="5453449" cy="3287597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1894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88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2831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u="none" strike="noStrike" kern="1200" dirty="0">
                          <a:effectLst/>
                          <a:latin typeface="Candara" panose="020E0502030303020204" pitchFamily="34" charset="0"/>
                        </a:rPr>
                        <a:t>Objeto:</a:t>
                      </a:r>
                      <a:endParaRPr lang="es-PE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PE" sz="1200" dirty="0"/>
                        <a:t>Diseño, construcción, rehabilitación, mejoramiento, mantenimiento y operación de la carretera en los 1042 km de longitud el cual beneficiará a los centros poblados y ciudades de </a:t>
                      </a:r>
                      <a:r>
                        <a:rPr lang="es-PE" sz="1200" dirty="0" err="1"/>
                        <a:t>Shorey</a:t>
                      </a:r>
                      <a:r>
                        <a:rPr lang="es-PE" sz="1200" dirty="0"/>
                        <a:t>, Santiago de Chuco, </a:t>
                      </a:r>
                      <a:r>
                        <a:rPr lang="es-PE" sz="1200" dirty="0" err="1"/>
                        <a:t>Caraz</a:t>
                      </a:r>
                      <a:r>
                        <a:rPr lang="es-PE" sz="1200" dirty="0"/>
                        <a:t>, Huaraz, </a:t>
                      </a:r>
                      <a:r>
                        <a:rPr lang="es-PE" sz="1200" dirty="0" err="1"/>
                        <a:t>Conococha</a:t>
                      </a:r>
                      <a:r>
                        <a:rPr lang="es-PE" sz="1200" dirty="0"/>
                        <a:t>, </a:t>
                      </a:r>
                      <a:r>
                        <a:rPr lang="es-PE" sz="1200" dirty="0" err="1"/>
                        <a:t>Casma</a:t>
                      </a:r>
                      <a:r>
                        <a:rPr lang="es-PE" sz="1200" dirty="0"/>
                        <a:t>, Santa y </a:t>
                      </a:r>
                      <a:r>
                        <a:rPr lang="es-PE" sz="1200" dirty="0" err="1"/>
                        <a:t>Huallanca</a:t>
                      </a:r>
                      <a:r>
                        <a:rPr lang="es-PE" sz="1200" dirty="0"/>
                        <a:t>.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Longitud:</a:t>
                      </a: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1042 km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Modalidad: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Iniciativa</a:t>
                      </a:r>
                      <a:r>
                        <a:rPr lang="es-PE" sz="12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Privada Cofinanciada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Periodo de Concesión: 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25 años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Monto de Inversión: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PE" sz="1200" dirty="0">
                          <a:latin typeface="Candara" panose="020E0502030303020204" pitchFamily="34" charset="0"/>
                        </a:rPr>
                        <a:t>US$ 2,390 millones </a:t>
                      </a:r>
                      <a:endParaRPr lang="es-PE" sz="1200" u="none" strike="noStrike" kern="1200" dirty="0">
                        <a:solidFill>
                          <a:schemeClr val="dk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Fecha</a:t>
                      </a:r>
                      <a:r>
                        <a:rPr lang="es-PE" sz="12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Estimada de Adjudicación: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En estudio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9824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 bwMode="auto">
          <a:xfrm>
            <a:off x="3641074" y="1907020"/>
            <a:ext cx="4713217" cy="301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s-PE" sz="4000" b="1" dirty="0">
                <a:solidFill>
                  <a:prstClr val="white"/>
                </a:solidFill>
              </a:rPr>
              <a:t>Transporte Terrestre Ferrovías</a:t>
            </a:r>
            <a:endParaRPr lang="es-PE" sz="4000" dirty="0">
              <a:solidFill>
                <a:prstClr val="white"/>
              </a:solidFill>
              <a:latin typeface="Calibri" panose="020F0502020204030204"/>
              <a:ea typeface="Frutiger-Light" panose="02020603050405020304" pitchFamily="18" charset="0"/>
              <a:cs typeface="Frutiger-Light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987040" y="2086101"/>
            <a:ext cx="6000206" cy="2704806"/>
          </a:xfrm>
          <a:prstGeom prst="rect">
            <a:avLst/>
          </a:prstGeom>
          <a:noFill/>
          <a:ln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48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662937E-664F-47E6-AA95-18B853656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4154" y="2713848"/>
            <a:ext cx="1880654" cy="2601509"/>
          </a:xfrm>
          <a:prstGeom prst="rect">
            <a:avLst/>
          </a:prstGeom>
          <a:ln>
            <a:noFill/>
          </a:ln>
        </p:spPr>
      </p:pic>
      <p:sp>
        <p:nvSpPr>
          <p:cNvPr id="5" name="Rectángulo 30">
            <a:extLst>
              <a:ext uri="{FF2B5EF4-FFF2-40B4-BE49-F238E27FC236}">
                <a16:creationId xmlns:a16="http://schemas.microsoft.com/office/drawing/2014/main" xmlns="" id="{F53C0C0F-6FCF-447B-B02D-AABCD7CD67DE}"/>
              </a:ext>
            </a:extLst>
          </p:cNvPr>
          <p:cNvSpPr/>
          <p:nvPr/>
        </p:nvSpPr>
        <p:spPr>
          <a:xfrm>
            <a:off x="493523" y="2713848"/>
            <a:ext cx="4326630" cy="64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Conectividad Física</a:t>
            </a:r>
          </a:p>
        </p:txBody>
      </p:sp>
      <p:sp>
        <p:nvSpPr>
          <p:cNvPr id="6" name="Rectángulo 30">
            <a:extLst>
              <a:ext uri="{FF2B5EF4-FFF2-40B4-BE49-F238E27FC236}">
                <a16:creationId xmlns:a16="http://schemas.microsoft.com/office/drawing/2014/main" xmlns="" id="{90A52FC3-34CA-47FB-BCAF-6C24D0D4808A}"/>
              </a:ext>
            </a:extLst>
          </p:cNvPr>
          <p:cNvSpPr/>
          <p:nvPr/>
        </p:nvSpPr>
        <p:spPr>
          <a:xfrm flipH="1">
            <a:off x="489866" y="4601277"/>
            <a:ext cx="1002726" cy="54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150" dirty="0">
                <a:solidFill>
                  <a:srgbClr val="000000"/>
                </a:solidFill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Transporte terrestre</a:t>
            </a:r>
          </a:p>
        </p:txBody>
      </p:sp>
      <p:sp>
        <p:nvSpPr>
          <p:cNvPr id="7" name="Rectángulo 30">
            <a:extLst>
              <a:ext uri="{FF2B5EF4-FFF2-40B4-BE49-F238E27FC236}">
                <a16:creationId xmlns:a16="http://schemas.microsoft.com/office/drawing/2014/main" xmlns="" id="{876E8B53-1FA4-4983-B7D3-8D50B2EF131E}"/>
              </a:ext>
            </a:extLst>
          </p:cNvPr>
          <p:cNvSpPr/>
          <p:nvPr/>
        </p:nvSpPr>
        <p:spPr>
          <a:xfrm flipH="1">
            <a:off x="2708240" y="4601183"/>
            <a:ext cx="1002726" cy="54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dirty="0">
                <a:solidFill>
                  <a:srgbClr val="000000"/>
                </a:solidFill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Transporte aéreo</a:t>
            </a:r>
          </a:p>
        </p:txBody>
      </p:sp>
      <p:sp>
        <p:nvSpPr>
          <p:cNvPr id="8" name="Rectángulo 30">
            <a:extLst>
              <a:ext uri="{FF2B5EF4-FFF2-40B4-BE49-F238E27FC236}">
                <a16:creationId xmlns:a16="http://schemas.microsoft.com/office/drawing/2014/main" xmlns="" id="{F785AE4B-430A-47A3-8DC1-6249647EB5EF}"/>
              </a:ext>
            </a:extLst>
          </p:cNvPr>
          <p:cNvSpPr/>
          <p:nvPr/>
        </p:nvSpPr>
        <p:spPr>
          <a:xfrm flipH="1">
            <a:off x="1599053" y="4601183"/>
            <a:ext cx="1002726" cy="540000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dirty="0">
                <a:solidFill>
                  <a:srgbClr val="000000"/>
                </a:solidFill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Transporte ferrovial</a:t>
            </a:r>
          </a:p>
        </p:txBody>
      </p:sp>
      <p:pic>
        <p:nvPicPr>
          <p:cNvPr id="9" name="Imagen 8" descr="antenna.png">
            <a:extLst>
              <a:ext uri="{FF2B5EF4-FFF2-40B4-BE49-F238E27FC236}">
                <a16:creationId xmlns:a16="http://schemas.microsoft.com/office/drawing/2014/main" xmlns="" id="{7B756D4A-C3D9-4978-B6B7-4B45991368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38" y="5312568"/>
            <a:ext cx="540000" cy="540000"/>
          </a:xfrm>
          <a:prstGeom prst="rect">
            <a:avLst/>
          </a:prstGeom>
        </p:spPr>
      </p:pic>
      <p:pic>
        <p:nvPicPr>
          <p:cNvPr id="10" name="Imagen 9" descr="road-with-broken-line.png">
            <a:extLst>
              <a:ext uri="{FF2B5EF4-FFF2-40B4-BE49-F238E27FC236}">
                <a16:creationId xmlns:a16="http://schemas.microsoft.com/office/drawing/2014/main" xmlns="" id="{FE262A09-B659-49A5-BEB3-9E1D7FDB04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08" y="5313899"/>
            <a:ext cx="540000" cy="54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4CB1FE3B-A406-4826-B321-5345221912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134" y="5298057"/>
            <a:ext cx="540000" cy="54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0997415-3318-44DE-927B-B10E2EC38F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545" y="5308103"/>
            <a:ext cx="540000" cy="540000"/>
          </a:xfrm>
          <a:prstGeom prst="rect">
            <a:avLst/>
          </a:prstGeom>
        </p:spPr>
      </p:pic>
      <p:sp>
        <p:nvSpPr>
          <p:cNvPr id="13" name="Rectángulo 42">
            <a:hlinkClick r:id="" action="ppaction://noaction"/>
            <a:extLst>
              <a:ext uri="{FF2B5EF4-FFF2-40B4-BE49-F238E27FC236}">
                <a16:creationId xmlns:a16="http://schemas.microsoft.com/office/drawing/2014/main" xmlns="" id="{54374178-E46B-414E-8479-4BF81CFEBA30}"/>
              </a:ext>
            </a:extLst>
          </p:cNvPr>
          <p:cNvSpPr/>
          <p:nvPr/>
        </p:nvSpPr>
        <p:spPr>
          <a:xfrm>
            <a:off x="489866" y="3485709"/>
            <a:ext cx="4330287" cy="648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270000" tIns="34275" rIns="68575" bIns="34275" anchor="ctr" anchorCtr="0">
            <a:noAutofit/>
          </a:bodyPr>
          <a:lstStyle/>
          <a:p>
            <a:pPr algn="ctr"/>
            <a:r>
              <a:rPr lang="es-ES_tradnl" sz="1200" dirty="0">
                <a:solidFill>
                  <a:srgbClr val="000000"/>
                </a:solidFill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Objetivos: reducir el costo, tiempo y mejorar la seguridad en el desplazamiento de personas y mercancías</a:t>
            </a:r>
            <a:endParaRPr lang="es-ES_tradnl" sz="1200" baseline="30000" dirty="0">
              <a:solidFill>
                <a:srgbClr val="000000"/>
              </a:solidFill>
              <a:latin typeface="Arial" panose="020B0604020202020204" pitchFamily="34" charset="0"/>
              <a:ea typeface="Tahoma" charset="0"/>
              <a:cs typeface="Arial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CCA6A8C2-9FCC-437A-8B6F-799728053271}"/>
              </a:ext>
            </a:extLst>
          </p:cNvPr>
          <p:cNvSpPr/>
          <p:nvPr/>
        </p:nvSpPr>
        <p:spPr>
          <a:xfrm rot="3300182">
            <a:off x="9517686" y="3885479"/>
            <a:ext cx="1785640" cy="506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+ Conectividad =</a:t>
            </a:r>
          </a:p>
          <a:p>
            <a:pPr algn="ctr"/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+ Competitividad</a:t>
            </a:r>
            <a:endParaRPr lang="es-PE" sz="1400" b="1" dirty="0">
              <a:solidFill>
                <a:schemeClr val="bg1"/>
              </a:solidFill>
            </a:endParaRPr>
          </a:p>
        </p:txBody>
      </p:sp>
      <p:sp>
        <p:nvSpPr>
          <p:cNvPr id="15" name="Rectángulo 30">
            <a:extLst>
              <a:ext uri="{FF2B5EF4-FFF2-40B4-BE49-F238E27FC236}">
                <a16:creationId xmlns:a16="http://schemas.microsoft.com/office/drawing/2014/main" xmlns="" id="{2F01F2CB-D19C-4D2D-9950-B3F8BA1C02E6}"/>
              </a:ext>
            </a:extLst>
          </p:cNvPr>
          <p:cNvSpPr/>
          <p:nvPr/>
        </p:nvSpPr>
        <p:spPr>
          <a:xfrm>
            <a:off x="489866" y="1821729"/>
            <a:ext cx="10814941" cy="72237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Crecimiento económico equitativo, </a:t>
            </a:r>
            <a:r>
              <a:rPr lang="es-ES" sz="2800" b="1" dirty="0"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competitivo </a:t>
            </a:r>
            <a:r>
              <a:rPr lang="es-ES" sz="2000" dirty="0"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y sostenible</a:t>
            </a:r>
          </a:p>
          <a:p>
            <a:pPr algn="ctr"/>
            <a:r>
              <a:rPr lang="es-ES" sz="1400" dirty="0"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Eje 3 de la Política General de Gobierno al 2021 (DS 056-2018)</a:t>
            </a:r>
          </a:p>
        </p:txBody>
      </p:sp>
      <p:sp>
        <p:nvSpPr>
          <p:cNvPr id="16" name="Rectángulo 30">
            <a:extLst>
              <a:ext uri="{FF2B5EF4-FFF2-40B4-BE49-F238E27FC236}">
                <a16:creationId xmlns:a16="http://schemas.microsoft.com/office/drawing/2014/main" xmlns="" id="{E3C3DC22-1751-4491-A30A-F1AA3DF925DF}"/>
              </a:ext>
            </a:extLst>
          </p:cNvPr>
          <p:cNvSpPr/>
          <p:nvPr/>
        </p:nvSpPr>
        <p:spPr>
          <a:xfrm flipH="1">
            <a:off x="5058738" y="4594772"/>
            <a:ext cx="2052000" cy="5400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dirty="0">
                <a:solidFill>
                  <a:srgbClr val="000000"/>
                </a:solidFill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Telefonía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288E39E0-1151-433A-8BD6-84C7B832E31D}"/>
              </a:ext>
            </a:extLst>
          </p:cNvPr>
          <p:cNvSpPr/>
          <p:nvPr/>
        </p:nvSpPr>
        <p:spPr>
          <a:xfrm flipH="1">
            <a:off x="7339545" y="4601183"/>
            <a:ext cx="2052000" cy="540000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dirty="0">
                <a:solidFill>
                  <a:srgbClr val="000000"/>
                </a:solidFill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Internet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66CA32CB-3A05-48F2-9F44-AAF4043724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926" y="5298057"/>
            <a:ext cx="540000" cy="540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B0A199D4-9767-47EE-BF7D-FD3F88416E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416" y="5312568"/>
            <a:ext cx="540000" cy="540000"/>
          </a:xfrm>
          <a:prstGeom prst="rect">
            <a:avLst/>
          </a:prstGeom>
        </p:spPr>
      </p:pic>
      <p:sp>
        <p:nvSpPr>
          <p:cNvPr id="22" name="Rectángulo 30">
            <a:extLst>
              <a:ext uri="{FF2B5EF4-FFF2-40B4-BE49-F238E27FC236}">
                <a16:creationId xmlns:a16="http://schemas.microsoft.com/office/drawing/2014/main" xmlns="" id="{AB660F5A-AA8F-46AB-86BF-30CB81545F7B}"/>
              </a:ext>
            </a:extLst>
          </p:cNvPr>
          <p:cNvSpPr/>
          <p:nvPr/>
        </p:nvSpPr>
        <p:spPr>
          <a:xfrm>
            <a:off x="5055755" y="2717138"/>
            <a:ext cx="4326630" cy="64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Conectividad Digital</a:t>
            </a:r>
          </a:p>
        </p:txBody>
      </p:sp>
      <p:sp>
        <p:nvSpPr>
          <p:cNvPr id="23" name="Rectángulo 42">
            <a:hlinkClick r:id="" action="ppaction://noaction"/>
            <a:extLst>
              <a:ext uri="{FF2B5EF4-FFF2-40B4-BE49-F238E27FC236}">
                <a16:creationId xmlns:a16="http://schemas.microsoft.com/office/drawing/2014/main" xmlns="" id="{8935FF07-6EBB-45E8-B78B-CA874CE218A0}"/>
              </a:ext>
            </a:extLst>
          </p:cNvPr>
          <p:cNvSpPr/>
          <p:nvPr/>
        </p:nvSpPr>
        <p:spPr>
          <a:xfrm>
            <a:off x="5061258" y="3485709"/>
            <a:ext cx="4330287" cy="648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270000" tIns="34275" rIns="68575" bIns="34275" anchor="ctr" anchorCtr="0">
            <a:noAutofit/>
          </a:bodyPr>
          <a:lstStyle/>
          <a:p>
            <a:pPr algn="ctr"/>
            <a:r>
              <a:rPr lang="es-ES_tradnl" sz="1200" dirty="0">
                <a:solidFill>
                  <a:srgbClr val="000000"/>
                </a:solidFill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Objetivo: aumentar el acceso y uso adecuado de los servicios de telecomunicaciones de la población</a:t>
            </a:r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xmlns="" id="{5C1B5CAC-FB65-4A31-8CB0-2B21223CB4F7}"/>
              </a:ext>
            </a:extLst>
          </p:cNvPr>
          <p:cNvSpPr/>
          <p:nvPr/>
        </p:nvSpPr>
        <p:spPr>
          <a:xfrm flipH="1">
            <a:off x="3817427" y="4601183"/>
            <a:ext cx="1002726" cy="54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150" dirty="0">
                <a:solidFill>
                  <a:srgbClr val="000000"/>
                </a:solidFill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Transporte acuático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F7AA1F58-2056-4B2A-898C-812196916150}"/>
              </a:ext>
            </a:extLst>
          </p:cNvPr>
          <p:cNvSpPr txBox="1"/>
          <p:nvPr/>
        </p:nvSpPr>
        <p:spPr>
          <a:xfrm>
            <a:off x="493523" y="4220579"/>
            <a:ext cx="43229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i="1" dirty="0">
                <a:latin typeface="Arial" panose="020B0604020202020204" pitchFamily="34" charset="0"/>
                <a:cs typeface="Arial" panose="020B0604020202020204" pitchFamily="34" charset="0"/>
              </a:rPr>
              <a:t>---------	Vinculación a lo Corredores Logísticos	 ---------</a:t>
            </a:r>
            <a:endParaRPr lang="es-PE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945DE0D6-00FD-4920-BAA9-BB0C319F4D7F}"/>
              </a:ext>
            </a:extLst>
          </p:cNvPr>
          <p:cNvSpPr txBox="1"/>
          <p:nvPr/>
        </p:nvSpPr>
        <p:spPr>
          <a:xfrm>
            <a:off x="5086041" y="4220579"/>
            <a:ext cx="43229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i="1" dirty="0">
                <a:latin typeface="Arial" panose="020B0604020202020204" pitchFamily="34" charset="0"/>
                <a:cs typeface="Arial" panose="020B0604020202020204" pitchFamily="34" charset="0"/>
              </a:rPr>
              <a:t>---------             Interconexión en las poblaciones alejadas     ---------</a:t>
            </a:r>
            <a:endParaRPr lang="es-PE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95ACCC42-57A0-4BAE-86CF-44C60D8EAB99}"/>
              </a:ext>
            </a:extLst>
          </p:cNvPr>
          <p:cNvSpPr/>
          <p:nvPr/>
        </p:nvSpPr>
        <p:spPr>
          <a:xfrm>
            <a:off x="9416327" y="3674241"/>
            <a:ext cx="335461" cy="1641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3B113A84-A5AD-48D7-A7D5-48658B12EB7B}"/>
              </a:ext>
            </a:extLst>
          </p:cNvPr>
          <p:cNvSpPr/>
          <p:nvPr/>
        </p:nvSpPr>
        <p:spPr>
          <a:xfrm>
            <a:off x="9543847" y="4983492"/>
            <a:ext cx="981667" cy="3267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88DF44FD-B302-4A4B-8938-F7134693E2F0}"/>
              </a:ext>
            </a:extLst>
          </p:cNvPr>
          <p:cNvSpPr/>
          <p:nvPr/>
        </p:nvSpPr>
        <p:spPr>
          <a:xfrm>
            <a:off x="9637687" y="4220579"/>
            <a:ext cx="380917" cy="1242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803263BE-D8D6-4A14-9AA9-10F8F66CE7AF}"/>
              </a:ext>
            </a:extLst>
          </p:cNvPr>
          <p:cNvSpPr/>
          <p:nvPr/>
        </p:nvSpPr>
        <p:spPr>
          <a:xfrm>
            <a:off x="11130043" y="4056028"/>
            <a:ext cx="380917" cy="1242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xmlns="" id="{B4F5D542-A84A-476D-BD20-B8B4BDDC54D4}"/>
              </a:ext>
            </a:extLst>
          </p:cNvPr>
          <p:cNvSpPr/>
          <p:nvPr/>
        </p:nvSpPr>
        <p:spPr>
          <a:xfrm>
            <a:off x="10641126" y="3512694"/>
            <a:ext cx="869834" cy="52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AD7AA53F-E542-4D6A-85E3-6AC1B09845BE}"/>
              </a:ext>
            </a:extLst>
          </p:cNvPr>
          <p:cNvSpPr/>
          <p:nvPr/>
        </p:nvSpPr>
        <p:spPr>
          <a:xfrm>
            <a:off x="11018911" y="3121597"/>
            <a:ext cx="869834" cy="52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xmlns="" id="{B4D38F8E-CA7C-4D7B-8E06-C0BFC3563796}"/>
              </a:ext>
            </a:extLst>
          </p:cNvPr>
          <p:cNvSpPr/>
          <p:nvPr/>
        </p:nvSpPr>
        <p:spPr>
          <a:xfrm>
            <a:off x="10972967" y="3391010"/>
            <a:ext cx="869834" cy="52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xmlns="" id="{67668EC9-F943-48B4-B2E8-B2EC083862CB}"/>
              </a:ext>
            </a:extLst>
          </p:cNvPr>
          <p:cNvSpPr/>
          <p:nvPr/>
        </p:nvSpPr>
        <p:spPr>
          <a:xfrm>
            <a:off x="10641126" y="2665786"/>
            <a:ext cx="1027346" cy="375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xmlns="" id="{3E78B2E1-74CB-4475-BEF5-23C8DA01FE77}"/>
              </a:ext>
            </a:extLst>
          </p:cNvPr>
          <p:cNvSpPr/>
          <p:nvPr/>
        </p:nvSpPr>
        <p:spPr>
          <a:xfrm>
            <a:off x="10442801" y="2612352"/>
            <a:ext cx="869834" cy="239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xmlns="" id="{3C2D00FA-FF93-4396-B31E-B749C8DB4D3E}"/>
              </a:ext>
            </a:extLst>
          </p:cNvPr>
          <p:cNvSpPr/>
          <p:nvPr/>
        </p:nvSpPr>
        <p:spPr>
          <a:xfrm>
            <a:off x="9455436" y="2774550"/>
            <a:ext cx="781213" cy="266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A4A9C2A7-FE13-4CC9-8785-A2FF063F9F52}"/>
              </a:ext>
            </a:extLst>
          </p:cNvPr>
          <p:cNvSpPr/>
          <p:nvPr/>
        </p:nvSpPr>
        <p:spPr>
          <a:xfrm>
            <a:off x="9411125" y="2765382"/>
            <a:ext cx="493683" cy="459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xmlns="" id="{68B6F76E-6F66-41B0-9053-C10F1E288A95}"/>
              </a:ext>
            </a:extLst>
          </p:cNvPr>
          <p:cNvSpPr/>
          <p:nvPr/>
        </p:nvSpPr>
        <p:spPr>
          <a:xfrm>
            <a:off x="9793240" y="2794350"/>
            <a:ext cx="127138" cy="526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B3902C13-247E-451F-BA07-FFFBEC1A2D15}"/>
              </a:ext>
            </a:extLst>
          </p:cNvPr>
          <p:cNvSpPr/>
          <p:nvPr/>
        </p:nvSpPr>
        <p:spPr>
          <a:xfrm>
            <a:off x="10551030" y="3685060"/>
            <a:ext cx="1122963" cy="17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xmlns="" id="{53F79F81-46FB-4967-899F-21CD71DBB1F3}"/>
              </a:ext>
            </a:extLst>
          </p:cNvPr>
          <p:cNvSpPr txBox="1"/>
          <p:nvPr/>
        </p:nvSpPr>
        <p:spPr>
          <a:xfrm>
            <a:off x="4595134" y="291480"/>
            <a:ext cx="6239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LINEAMIENTOS DEL SECTOR</a:t>
            </a:r>
            <a:endParaRPr lang="es-ES_tradnl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823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AA2D6B3D-B86D-4B97-A564-B6242A37FF72}"/>
              </a:ext>
            </a:extLst>
          </p:cNvPr>
          <p:cNvSpPr txBox="1"/>
          <p:nvPr/>
        </p:nvSpPr>
        <p:spPr>
          <a:xfrm>
            <a:off x="3656353" y="305916"/>
            <a:ext cx="9160366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199" b="1" dirty="0">
                <a:solidFill>
                  <a:srgbClr val="FF0000"/>
                </a:solidFill>
              </a:rPr>
              <a:t>SISTEMA FERROVIARIO ACTUAL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707952" y="2156514"/>
            <a:ext cx="6368146" cy="3680875"/>
            <a:chOff x="612844" y="2025893"/>
            <a:chExt cx="6369805" cy="3681834"/>
          </a:xfrm>
        </p:grpSpPr>
        <p:sp>
          <p:nvSpPr>
            <p:cNvPr id="4" name="Rectángulo 3"/>
            <p:cNvSpPr/>
            <p:nvPr/>
          </p:nvSpPr>
          <p:spPr>
            <a:xfrm>
              <a:off x="612845" y="2025893"/>
              <a:ext cx="3786440" cy="433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2399" b="1" dirty="0">
                  <a:solidFill>
                    <a:srgbClr val="FF0000"/>
                  </a:solidFill>
                </a:rPr>
                <a:t>Público (1,668 km)</a:t>
              </a:r>
            </a:p>
          </p:txBody>
        </p:sp>
        <p:sp>
          <p:nvSpPr>
            <p:cNvPr id="5" name="Rectángulo 4"/>
            <p:cNvSpPr/>
            <p:nvPr/>
          </p:nvSpPr>
          <p:spPr>
            <a:xfrm>
              <a:off x="4600761" y="2025893"/>
              <a:ext cx="2381888" cy="4339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2399" b="1" dirty="0">
                  <a:solidFill>
                    <a:srgbClr val="FF0000"/>
                  </a:solidFill>
                </a:rPr>
                <a:t>Privado (239 km)</a:t>
              </a: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612844" y="2620326"/>
              <a:ext cx="1797804" cy="59893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866" b="1" dirty="0">
                  <a:solidFill>
                    <a:sysClr val="windowText" lastClr="000000"/>
                  </a:solidFill>
                </a:rPr>
                <a:t>Concesionado</a:t>
              </a:r>
            </a:p>
            <a:p>
              <a:pPr algn="ctr"/>
              <a:r>
                <a:rPr lang="es-PE" sz="1866" b="1" dirty="0">
                  <a:solidFill>
                    <a:sysClr val="windowText" lastClr="000000"/>
                  </a:solidFill>
                </a:rPr>
                <a:t>(1,479 km)</a:t>
              </a: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2488138" y="2620326"/>
              <a:ext cx="1911147" cy="59893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869" b="1" dirty="0">
                  <a:solidFill>
                    <a:sysClr val="windowText" lastClr="000000"/>
                  </a:solidFill>
                </a:rPr>
                <a:t>No Concesionado </a:t>
              </a:r>
            </a:p>
            <a:p>
              <a:pPr algn="ctr"/>
              <a:r>
                <a:rPr lang="es-PE" sz="1869" b="1" dirty="0">
                  <a:solidFill>
                    <a:sysClr val="windowText" lastClr="000000"/>
                  </a:solidFill>
                </a:rPr>
                <a:t>(189 km)</a:t>
              </a: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4600761" y="2620324"/>
              <a:ext cx="2381888" cy="30874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658" indent="-285658">
                <a:buFontTx/>
                <a:buChar char="-"/>
              </a:pPr>
              <a:r>
                <a:rPr lang="es-PE" sz="1699" dirty="0">
                  <a:solidFill>
                    <a:schemeClr val="tx2"/>
                  </a:solidFill>
                </a:rPr>
                <a:t>Ferrocarril </a:t>
              </a:r>
              <a:r>
                <a:rPr lang="es-PE" sz="1699" dirty="0" err="1">
                  <a:solidFill>
                    <a:schemeClr val="tx2"/>
                  </a:solidFill>
                </a:rPr>
                <a:t>Southern</a:t>
              </a:r>
              <a:r>
                <a:rPr lang="es-PE" sz="1699" dirty="0">
                  <a:solidFill>
                    <a:schemeClr val="tx2"/>
                  </a:solidFill>
                </a:rPr>
                <a:t> </a:t>
              </a:r>
              <a:r>
                <a:rPr lang="es-PE" sz="1699" dirty="0" err="1">
                  <a:solidFill>
                    <a:schemeClr val="tx2"/>
                  </a:solidFill>
                </a:rPr>
                <a:t>Copper</a:t>
              </a:r>
              <a:r>
                <a:rPr lang="es-PE" sz="1699" dirty="0">
                  <a:solidFill>
                    <a:schemeClr val="tx2"/>
                  </a:solidFill>
                </a:rPr>
                <a:t> Corp. </a:t>
              </a:r>
            </a:p>
            <a:p>
              <a:r>
                <a:rPr lang="es-PE" sz="1699" dirty="0">
                  <a:solidFill>
                    <a:schemeClr val="tx2"/>
                  </a:solidFill>
                </a:rPr>
                <a:t>      (217.7 km)</a:t>
              </a:r>
            </a:p>
            <a:p>
              <a:pPr marL="285658" indent="-285658">
                <a:buFontTx/>
                <a:buChar char="-"/>
              </a:pPr>
              <a:r>
                <a:rPr lang="es-PE" sz="1699" dirty="0">
                  <a:solidFill>
                    <a:schemeClr val="tx2"/>
                  </a:solidFill>
                </a:rPr>
                <a:t>Ferrocarril Santa Clara – </a:t>
              </a:r>
              <a:r>
                <a:rPr lang="es-PE" sz="1699" dirty="0" err="1">
                  <a:solidFill>
                    <a:schemeClr val="tx2"/>
                  </a:solidFill>
                </a:rPr>
                <a:t>Cajamarquilla</a:t>
              </a:r>
              <a:r>
                <a:rPr lang="es-PE" sz="1699" dirty="0">
                  <a:solidFill>
                    <a:schemeClr val="tx2"/>
                  </a:solidFill>
                </a:rPr>
                <a:t>      (7.3 km)</a:t>
              </a:r>
            </a:p>
            <a:p>
              <a:pPr marL="285658" indent="-285658">
                <a:buFontTx/>
                <a:buChar char="-"/>
              </a:pPr>
              <a:r>
                <a:rPr lang="es-PE" sz="1699" dirty="0">
                  <a:solidFill>
                    <a:schemeClr val="tx2"/>
                  </a:solidFill>
                </a:rPr>
                <a:t>Ferrocarril </a:t>
              </a:r>
              <a:r>
                <a:rPr lang="es-PE" sz="1699" dirty="0" err="1">
                  <a:solidFill>
                    <a:schemeClr val="tx2"/>
                  </a:solidFill>
                </a:rPr>
                <a:t>Caripa</a:t>
              </a:r>
              <a:r>
                <a:rPr lang="es-PE" sz="1699" dirty="0">
                  <a:solidFill>
                    <a:schemeClr val="tx2"/>
                  </a:solidFill>
                </a:rPr>
                <a:t> – </a:t>
              </a:r>
              <a:r>
                <a:rPr lang="es-PE" sz="1699" dirty="0" err="1">
                  <a:solidFill>
                    <a:schemeClr val="tx2"/>
                  </a:solidFill>
                </a:rPr>
                <a:t>Condorcocha</a:t>
              </a:r>
              <a:r>
                <a:rPr lang="es-PE" sz="1699" dirty="0">
                  <a:solidFill>
                    <a:schemeClr val="tx2"/>
                  </a:solidFill>
                </a:rPr>
                <a:t>       (13.6 km)</a:t>
              </a: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612844" y="3364243"/>
              <a:ext cx="1797804" cy="23434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658" indent="-285658">
                <a:buFontTx/>
                <a:buChar char="-"/>
              </a:pPr>
              <a:r>
                <a:rPr lang="es-PE" sz="1699" dirty="0">
                  <a:solidFill>
                    <a:schemeClr val="tx2"/>
                  </a:solidFill>
                </a:rPr>
                <a:t>Ferrocarril del Centro              (489.6 km)</a:t>
              </a:r>
            </a:p>
            <a:p>
              <a:pPr marL="285658" indent="-285658">
                <a:buFontTx/>
                <a:buChar char="-"/>
              </a:pPr>
              <a:r>
                <a:rPr lang="es-PE" sz="1699" dirty="0">
                  <a:solidFill>
                    <a:schemeClr val="tx2"/>
                  </a:solidFill>
                </a:rPr>
                <a:t>Ferrocarril del Sur (855 km) y Sur Oriente (134.7 km)</a:t>
              </a: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2488138" y="3385236"/>
              <a:ext cx="1911147" cy="23224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658" indent="-285658">
                <a:buFontTx/>
                <a:buChar char="-"/>
              </a:pPr>
              <a:r>
                <a:rPr lang="es-PE" sz="1699" dirty="0">
                  <a:solidFill>
                    <a:schemeClr val="tx2"/>
                  </a:solidFill>
                </a:rPr>
                <a:t>Ferrocarril Huancayo – Huancavelica (128.7 km)</a:t>
              </a:r>
            </a:p>
            <a:p>
              <a:pPr marL="285658" indent="-285658">
                <a:buFontTx/>
                <a:buChar char="-"/>
              </a:pPr>
              <a:r>
                <a:rPr lang="es-PE" sz="1699" dirty="0">
                  <a:solidFill>
                    <a:schemeClr val="tx2"/>
                  </a:solidFill>
                </a:rPr>
                <a:t>Ferrocarril Tacna – Arica (60 km)</a:t>
              </a:r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720648" y="5997020"/>
            <a:ext cx="6355450" cy="581081"/>
          </a:xfrm>
          <a:prstGeom prst="roundRect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1799" b="1" dirty="0">
                <a:solidFill>
                  <a:schemeClr val="bg1"/>
                </a:solidFill>
              </a:rPr>
              <a:t>Sistema Ferroviario Nacional </a:t>
            </a:r>
            <a:r>
              <a:rPr lang="es-PE" sz="1799" dirty="0">
                <a:solidFill>
                  <a:schemeClr val="bg1"/>
                </a:solidFill>
              </a:rPr>
              <a:t>tiene una longitud de </a:t>
            </a:r>
            <a:r>
              <a:rPr lang="es-PE" sz="1799" b="1" dirty="0">
                <a:solidFill>
                  <a:schemeClr val="bg1"/>
                </a:solidFill>
              </a:rPr>
              <a:t>1,907 km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980" y="1502391"/>
            <a:ext cx="4385024" cy="5089905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7498357" y="1502389"/>
            <a:ext cx="4119235" cy="654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999" b="1" dirty="0">
                <a:solidFill>
                  <a:schemeClr val="tx2"/>
                </a:solidFill>
              </a:rPr>
              <a:t>8 Ferrocarriles conforman el</a:t>
            </a:r>
          </a:p>
          <a:p>
            <a:pPr algn="ctr"/>
            <a:r>
              <a:rPr lang="es-PE" sz="1999" b="1" dirty="0">
                <a:solidFill>
                  <a:schemeClr val="tx2"/>
                </a:solidFill>
              </a:rPr>
              <a:t>Sistema Ferroviario Nacional</a:t>
            </a:r>
          </a:p>
        </p:txBody>
      </p:sp>
    </p:spTree>
    <p:extLst>
      <p:ext uri="{BB962C8B-B14F-4D97-AF65-F5344CB8AC3E}">
        <p14:creationId xmlns:p14="http://schemas.microsoft.com/office/powerpoint/2010/main" val="1134802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393088"/>
              </p:ext>
            </p:extLst>
          </p:nvPr>
        </p:nvGraphicFramePr>
        <p:xfrm>
          <a:off x="512335" y="1475504"/>
          <a:ext cx="5453449" cy="3164886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1894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88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2831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u="none" strike="noStrike" kern="1200" dirty="0">
                          <a:effectLst/>
                          <a:latin typeface="Candara" panose="020E0502030303020204" pitchFamily="34" charset="0"/>
                        </a:rPr>
                        <a:t>Objeto:</a:t>
                      </a:r>
                      <a:endParaRPr lang="es-PE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419" sz="1200" dirty="0">
                          <a:latin typeface="Candara" panose="020E0502030303020204" pitchFamily="34" charset="0"/>
                        </a:rPr>
                        <a:t>R</a:t>
                      </a:r>
                      <a:r>
                        <a:rPr lang="es-PE" sz="1200" dirty="0" err="1">
                          <a:latin typeface="Candara" panose="020E0502030303020204" pitchFamily="34" charset="0"/>
                        </a:rPr>
                        <a:t>ehabilitación</a:t>
                      </a:r>
                      <a:r>
                        <a:rPr lang="es-PE" sz="1200" dirty="0">
                          <a:latin typeface="Candara" panose="020E0502030303020204" pitchFamily="34" charset="0"/>
                        </a:rPr>
                        <a:t> integral del ferrocarril en los 128 km de la vía existente. Dentro de los alcances a desarrollar destacan: Rehabilitación de la vía férrea, Rehabilitación del material rodante, rehabilitación de 15 puentes ferroviarios, Rehabilitación de 38 túneles, modernización del sistema de señalización y telecomunicaciones, obras de drenaje.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Modalidad: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Iniciativa</a:t>
                      </a:r>
                      <a:r>
                        <a:rPr lang="es-PE" sz="12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Estatal Cofinanciada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Periodo de Concesión: 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25 años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Monto de Inversión: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PE" sz="1200" dirty="0">
                          <a:latin typeface="Candara" panose="020E0502030303020204" pitchFamily="34" charset="0"/>
                        </a:rPr>
                        <a:t>US$ 276 millones </a:t>
                      </a:r>
                      <a:endParaRPr lang="es-PE" sz="1200" u="none" strike="noStrike" kern="1200" dirty="0">
                        <a:solidFill>
                          <a:schemeClr val="dk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Fecha</a:t>
                      </a:r>
                      <a:r>
                        <a:rPr lang="es-PE" sz="12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Estimada de Adjudicación: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I Trimestre 2019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22" name="Grupo 21"/>
          <p:cNvGrpSpPr/>
          <p:nvPr/>
        </p:nvGrpSpPr>
        <p:grpSpPr>
          <a:xfrm>
            <a:off x="894219" y="4759921"/>
            <a:ext cx="4728516" cy="1193192"/>
            <a:chOff x="543701" y="5670744"/>
            <a:chExt cx="4298649" cy="1198669"/>
          </a:xfrm>
        </p:grpSpPr>
        <p:grpSp>
          <p:nvGrpSpPr>
            <p:cNvPr id="23" name="Grupo 22"/>
            <p:cNvGrpSpPr/>
            <p:nvPr/>
          </p:nvGrpSpPr>
          <p:grpSpPr>
            <a:xfrm>
              <a:off x="543701" y="5670744"/>
              <a:ext cx="4298649" cy="460391"/>
              <a:chOff x="543701" y="5486538"/>
              <a:chExt cx="4658317" cy="578693"/>
            </a:xfrm>
          </p:grpSpPr>
          <p:sp>
            <p:nvSpPr>
              <p:cNvPr id="44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2984" y="5486538"/>
                <a:ext cx="1557109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Forma libre 53">
                <a:extLst>
                  <a:ext uri="{FF2B5EF4-FFF2-40B4-BE49-F238E27FC236}">
                    <a16:creationId xmlns:a16="http://schemas.microsoft.com/office/drawing/2014/main" xmlns="" id="{83A58E17-EAC2-4DAC-88AA-FE2365B7C955}"/>
                  </a:ext>
                </a:extLst>
              </p:cNvPr>
              <p:cNvSpPr/>
              <p:nvPr/>
            </p:nvSpPr>
            <p:spPr>
              <a:xfrm>
                <a:off x="543701" y="5486538"/>
                <a:ext cx="120371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orma libre 67">
                <a:extLst>
                  <a:ext uri="{FF2B5EF4-FFF2-40B4-BE49-F238E27FC236}">
                    <a16:creationId xmlns:a16="http://schemas.microsoft.com/office/drawing/2014/main" xmlns="" id="{83ACFBCD-1610-4274-8862-83BAB93CB9F4}"/>
                  </a:ext>
                </a:extLst>
              </p:cNvPr>
              <p:cNvSpPr/>
              <p:nvPr/>
            </p:nvSpPr>
            <p:spPr>
              <a:xfrm>
                <a:off x="1606807" y="5486538"/>
                <a:ext cx="1195343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>
                    <a:solidFill>
                      <a:schemeClr val="tx1"/>
                    </a:solidFill>
                  </a:rPr>
                  <a:t>FORMULACIÓN</a:t>
                </a:r>
              </a:p>
            </p:txBody>
          </p:sp>
          <p:sp>
            <p:nvSpPr>
              <p:cNvPr id="47" name="Forma libre 69">
                <a:extLst>
                  <a:ext uri="{FF2B5EF4-FFF2-40B4-BE49-F238E27FC236}">
                    <a16:creationId xmlns:a16="http://schemas.microsoft.com/office/drawing/2014/main" xmlns="" id="{6B6331EF-8E4A-4979-849A-8378450731FA}"/>
                  </a:ext>
                </a:extLst>
              </p:cNvPr>
              <p:cNvSpPr/>
              <p:nvPr/>
            </p:nvSpPr>
            <p:spPr>
              <a:xfrm>
                <a:off x="4063921" y="5486538"/>
                <a:ext cx="113809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Rectángulo 70">
                <a:extLst>
                  <a:ext uri="{FF2B5EF4-FFF2-40B4-BE49-F238E27FC236}">
                    <a16:creationId xmlns:a16="http://schemas.microsoft.com/office/drawing/2014/main" xmlns="" id="{E9AA61E4-F32D-4943-8525-261BD11540F0}"/>
                  </a:ext>
                </a:extLst>
              </p:cNvPr>
              <p:cNvSpPr/>
              <p:nvPr/>
            </p:nvSpPr>
            <p:spPr>
              <a:xfrm>
                <a:off x="737454" y="5596601"/>
                <a:ext cx="845680" cy="3614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700" b="1" dirty="0"/>
                  <a:t>PLANEAMIENTO Y PROGRAMACIÓN </a:t>
                </a:r>
                <a:endParaRPr lang="es-PE" sz="700" b="1" dirty="0"/>
              </a:p>
            </p:txBody>
          </p:sp>
          <p:sp>
            <p:nvSpPr>
              <p:cNvPr id="49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3764" y="5486538"/>
                <a:ext cx="92313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Rectángulo 76">
                <a:extLst>
                  <a:ext uri="{FF2B5EF4-FFF2-40B4-BE49-F238E27FC236}">
                    <a16:creationId xmlns:a16="http://schemas.microsoft.com/office/drawing/2014/main" xmlns="" id="{DDA4AF90-F058-4B63-9C4F-C9DF109D6F6F}"/>
                  </a:ext>
                </a:extLst>
              </p:cNvPr>
              <p:cNvSpPr/>
              <p:nvPr/>
            </p:nvSpPr>
            <p:spPr>
              <a:xfrm>
                <a:off x="3571912" y="5586191"/>
                <a:ext cx="658181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TRANSAC-CIÓN</a:t>
                </a:r>
              </a:p>
            </p:txBody>
          </p:sp>
          <p:sp>
            <p:nvSpPr>
              <p:cNvPr id="51" name="Rectángulo 80">
                <a:extLst>
                  <a:ext uri="{FF2B5EF4-FFF2-40B4-BE49-F238E27FC236}">
                    <a16:creationId xmlns:a16="http://schemas.microsoft.com/office/drawing/2014/main" xmlns="" id="{7CB3252D-0BBE-40E2-97AF-ED797D7621CF}"/>
                  </a:ext>
                </a:extLst>
              </p:cNvPr>
              <p:cNvSpPr/>
              <p:nvPr/>
            </p:nvSpPr>
            <p:spPr>
              <a:xfrm>
                <a:off x="2853680" y="5604839"/>
                <a:ext cx="667638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ESTRUCTU-RACIÓN</a:t>
                </a:r>
                <a:endParaRPr lang="es-PE" sz="700" dirty="0"/>
              </a:p>
            </p:txBody>
          </p:sp>
          <p:sp>
            <p:nvSpPr>
              <p:cNvPr id="52" name="Rectángulo 126">
                <a:extLst>
                  <a:ext uri="{FF2B5EF4-FFF2-40B4-BE49-F238E27FC236}">
                    <a16:creationId xmlns:a16="http://schemas.microsoft.com/office/drawing/2014/main" xmlns="" id="{7419EE6F-31D2-403D-BB7F-0BBADD08389D}"/>
                  </a:ext>
                </a:extLst>
              </p:cNvPr>
              <p:cNvSpPr/>
              <p:nvPr/>
            </p:nvSpPr>
            <p:spPr>
              <a:xfrm>
                <a:off x="4197141" y="5594827"/>
                <a:ext cx="833782" cy="3614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/>
                  <a:t>EJECUCIÓN CONTRACTUAL</a:t>
                </a:r>
              </a:p>
            </p:txBody>
          </p:sp>
        </p:grpSp>
        <p:sp>
          <p:nvSpPr>
            <p:cNvPr id="25" name="Cerrar llave 87">
              <a:extLst>
                <a:ext uri="{FF2B5EF4-FFF2-40B4-BE49-F238E27FC236}">
                  <a16:creationId xmlns:a16="http://schemas.microsoft.com/office/drawing/2014/main" xmlns="" id="{4848EED6-E8C8-4042-8CFC-9D8E492615B3}"/>
                </a:ext>
              </a:extLst>
            </p:cNvPr>
            <p:cNvSpPr/>
            <p:nvPr/>
          </p:nvSpPr>
          <p:spPr>
            <a:xfrm rot="5400000" flipV="1">
              <a:off x="3515150" y="5990190"/>
              <a:ext cx="130013" cy="733970"/>
            </a:xfrm>
            <a:prstGeom prst="rightBrace">
              <a:avLst>
                <a:gd name="adj1" fmla="val 49645"/>
                <a:gd name="adj2" fmla="val 5209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 sz="1351"/>
            </a:p>
          </p:txBody>
        </p:sp>
        <p:grpSp>
          <p:nvGrpSpPr>
            <p:cNvPr id="26" name="Grupo 88">
              <a:extLst>
                <a:ext uri="{FF2B5EF4-FFF2-40B4-BE49-F238E27FC236}">
                  <a16:creationId xmlns:a16="http://schemas.microsoft.com/office/drawing/2014/main" xmlns="" id="{3E5FE96A-5F29-48D3-81C3-BFB794E87C41}"/>
                </a:ext>
              </a:extLst>
            </p:cNvPr>
            <p:cNvGrpSpPr/>
            <p:nvPr/>
          </p:nvGrpSpPr>
          <p:grpSpPr>
            <a:xfrm>
              <a:off x="3201556" y="6516921"/>
              <a:ext cx="804356" cy="352492"/>
              <a:chOff x="6983062" y="4593427"/>
              <a:chExt cx="928078" cy="886640"/>
            </a:xfrm>
          </p:grpSpPr>
          <p:sp>
            <p:nvSpPr>
              <p:cNvPr id="42" name="Documento 97">
                <a:extLst>
                  <a:ext uri="{FF2B5EF4-FFF2-40B4-BE49-F238E27FC236}">
                    <a16:creationId xmlns:a16="http://schemas.microsoft.com/office/drawing/2014/main" xmlns="" id="{F6F502C7-A9D4-428A-B3F4-F85C516CD7BD}"/>
                  </a:ext>
                </a:extLst>
              </p:cNvPr>
              <p:cNvSpPr/>
              <p:nvPr/>
            </p:nvSpPr>
            <p:spPr>
              <a:xfrm>
                <a:off x="7016718" y="4593427"/>
                <a:ext cx="826614" cy="886640"/>
              </a:xfrm>
              <a:prstGeom prst="flowChartDocumen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652" eaLnBrk="0" fontAlgn="base" hangingPunct="0">
                  <a:lnSpc>
                    <a:spcPts val="2328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PE" sz="1801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" name="Rectángulo redondeado 109">
                <a:extLst>
                  <a:ext uri="{FF2B5EF4-FFF2-40B4-BE49-F238E27FC236}">
                    <a16:creationId xmlns:a16="http://schemas.microsoft.com/office/drawing/2014/main" xmlns="" id="{6C00449A-121B-419B-883E-CB7B90721424}"/>
                  </a:ext>
                </a:extLst>
              </p:cNvPr>
              <p:cNvSpPr/>
              <p:nvPr/>
            </p:nvSpPr>
            <p:spPr>
              <a:xfrm>
                <a:off x="6983062" y="4593427"/>
                <a:ext cx="928078" cy="850124"/>
              </a:xfrm>
              <a:prstGeom prst="round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652">
                  <a:defRPr/>
                </a:pPr>
                <a:r>
                  <a:rPr lang="es-PE" sz="1000" i="1" kern="0" dirty="0">
                    <a:solidFill>
                      <a:prstClr val="black"/>
                    </a:solidFill>
                  </a:rPr>
                  <a:t>Estado Actual</a:t>
                </a:r>
              </a:p>
            </p:txBody>
          </p:sp>
        </p:grpSp>
      </p:grpSp>
      <p:sp>
        <p:nvSpPr>
          <p:cNvPr id="21" name="Rectángulo 20"/>
          <p:cNvSpPr/>
          <p:nvPr/>
        </p:nvSpPr>
        <p:spPr>
          <a:xfrm>
            <a:off x="2713243" y="129699"/>
            <a:ext cx="8876258" cy="802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ct val="0"/>
              </a:spcBef>
            </a:pPr>
            <a:r>
              <a:rPr lang="es-PE" sz="2000" b="1" kern="0" spc="-1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REHABILITACIÓN INTEGRAL DEL FERROCARRIL HUANCAYO - HUANCAVELICA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959" y="1475505"/>
            <a:ext cx="5307505" cy="48315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6710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513924" y="1475504"/>
          <a:ext cx="5453449" cy="3164886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1894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88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2831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u="none" strike="noStrike" kern="1200" dirty="0">
                          <a:effectLst/>
                          <a:latin typeface="Candara" panose="020E0502030303020204" pitchFamily="34" charset="0"/>
                        </a:rPr>
                        <a:t>Objeto:</a:t>
                      </a:r>
                      <a:endParaRPr lang="es-PE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PE" sz="1200" dirty="0">
                          <a:latin typeface="Candara" panose="020E0502030303020204" pitchFamily="34" charset="0"/>
                        </a:rPr>
                        <a:t>Este proyecto consiste en la construcción, operación y mantenimiento de un ferrocarril de pasajeros y carga de 323.70 Km, con estaciones intermedias entre las ciudades de</a:t>
                      </a:r>
                      <a:r>
                        <a:rPr lang="es-PE" sz="1200" baseline="0" dirty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s-PE" sz="1200" dirty="0">
                          <a:latin typeface="Candara" panose="020E0502030303020204" pitchFamily="34" charset="0"/>
                        </a:rPr>
                        <a:t>Lima e Ica, a una velocidad máxima de 200 km/h. Este ferrocarril contará con material rodante de última generación para la prestación del servicio y se integrará al Sistema de Metros de Lima.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Modalidad: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Iniciativa</a:t>
                      </a:r>
                      <a:r>
                        <a:rPr lang="es-PE" sz="12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Privada Cofinanciada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Periodo de Concesión: 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30 años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Monto de Inversión: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PE" sz="1200" dirty="0">
                          <a:latin typeface="Candara" panose="020E0502030303020204" pitchFamily="34" charset="0"/>
                        </a:rPr>
                        <a:t>US$ 3263.9 millones </a:t>
                      </a:r>
                      <a:endParaRPr lang="es-PE" sz="1200" u="none" strike="noStrike" kern="1200" dirty="0">
                        <a:solidFill>
                          <a:schemeClr val="dk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Fecha</a:t>
                      </a:r>
                      <a:r>
                        <a:rPr lang="es-PE" sz="12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Estimada de Adjudicación: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En estudio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3" name="Grupo 2"/>
          <p:cNvGrpSpPr/>
          <p:nvPr/>
        </p:nvGrpSpPr>
        <p:grpSpPr>
          <a:xfrm>
            <a:off x="584097" y="5282404"/>
            <a:ext cx="4767355" cy="1079333"/>
            <a:chOff x="508393" y="5670744"/>
            <a:chExt cx="4333957" cy="1084287"/>
          </a:xfrm>
        </p:grpSpPr>
        <p:grpSp>
          <p:nvGrpSpPr>
            <p:cNvPr id="4" name="Grupo 3"/>
            <p:cNvGrpSpPr/>
            <p:nvPr/>
          </p:nvGrpSpPr>
          <p:grpSpPr>
            <a:xfrm>
              <a:off x="543701" y="5670744"/>
              <a:ext cx="4298649" cy="460391"/>
              <a:chOff x="543701" y="5486538"/>
              <a:chExt cx="4658317" cy="578693"/>
            </a:xfrm>
          </p:grpSpPr>
          <p:sp>
            <p:nvSpPr>
              <p:cNvPr id="9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2984" y="5486538"/>
                <a:ext cx="1557109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orma libre 53">
                <a:extLst>
                  <a:ext uri="{FF2B5EF4-FFF2-40B4-BE49-F238E27FC236}">
                    <a16:creationId xmlns:a16="http://schemas.microsoft.com/office/drawing/2014/main" xmlns="" id="{83A58E17-EAC2-4DAC-88AA-FE2365B7C955}"/>
                  </a:ext>
                </a:extLst>
              </p:cNvPr>
              <p:cNvSpPr/>
              <p:nvPr/>
            </p:nvSpPr>
            <p:spPr>
              <a:xfrm>
                <a:off x="543701" y="5486538"/>
                <a:ext cx="120371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orma libre 67">
                <a:extLst>
                  <a:ext uri="{FF2B5EF4-FFF2-40B4-BE49-F238E27FC236}">
                    <a16:creationId xmlns:a16="http://schemas.microsoft.com/office/drawing/2014/main" xmlns="" id="{83ACFBCD-1610-4274-8862-83BAB93CB9F4}"/>
                  </a:ext>
                </a:extLst>
              </p:cNvPr>
              <p:cNvSpPr/>
              <p:nvPr/>
            </p:nvSpPr>
            <p:spPr>
              <a:xfrm>
                <a:off x="1606807" y="5486538"/>
                <a:ext cx="1195343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>
                    <a:solidFill>
                      <a:schemeClr val="tx1"/>
                    </a:solidFill>
                  </a:rPr>
                  <a:t>FORMULACIÓN</a:t>
                </a:r>
              </a:p>
            </p:txBody>
          </p:sp>
          <p:sp>
            <p:nvSpPr>
              <p:cNvPr id="12" name="Forma libre 69">
                <a:extLst>
                  <a:ext uri="{FF2B5EF4-FFF2-40B4-BE49-F238E27FC236}">
                    <a16:creationId xmlns:a16="http://schemas.microsoft.com/office/drawing/2014/main" xmlns="" id="{6B6331EF-8E4A-4979-849A-8378450731FA}"/>
                  </a:ext>
                </a:extLst>
              </p:cNvPr>
              <p:cNvSpPr/>
              <p:nvPr/>
            </p:nvSpPr>
            <p:spPr>
              <a:xfrm>
                <a:off x="4063921" y="5486538"/>
                <a:ext cx="113809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ectángulo 70">
                <a:extLst>
                  <a:ext uri="{FF2B5EF4-FFF2-40B4-BE49-F238E27FC236}">
                    <a16:creationId xmlns:a16="http://schemas.microsoft.com/office/drawing/2014/main" xmlns="" id="{E9AA61E4-F32D-4943-8525-261BD11540F0}"/>
                  </a:ext>
                </a:extLst>
              </p:cNvPr>
              <p:cNvSpPr/>
              <p:nvPr/>
            </p:nvSpPr>
            <p:spPr>
              <a:xfrm>
                <a:off x="737454" y="5596602"/>
                <a:ext cx="845680" cy="36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700" b="1" dirty="0"/>
                  <a:t>PLANEAMIENTO Y PROGRAMACIÓN </a:t>
                </a:r>
                <a:endParaRPr lang="es-PE" sz="700" b="1" dirty="0"/>
              </a:p>
            </p:txBody>
          </p:sp>
          <p:sp>
            <p:nvSpPr>
              <p:cNvPr id="14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3764" y="5486538"/>
                <a:ext cx="92313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tángulo 76">
                <a:extLst>
                  <a:ext uri="{FF2B5EF4-FFF2-40B4-BE49-F238E27FC236}">
                    <a16:creationId xmlns:a16="http://schemas.microsoft.com/office/drawing/2014/main" xmlns="" id="{DDA4AF90-F058-4B63-9C4F-C9DF109D6F6F}"/>
                  </a:ext>
                </a:extLst>
              </p:cNvPr>
              <p:cNvSpPr/>
              <p:nvPr/>
            </p:nvSpPr>
            <p:spPr>
              <a:xfrm>
                <a:off x="3571912" y="5586191"/>
                <a:ext cx="658181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TRANSAC-CIÓN</a:t>
                </a:r>
              </a:p>
            </p:txBody>
          </p:sp>
          <p:sp>
            <p:nvSpPr>
              <p:cNvPr id="16" name="Rectángulo 80">
                <a:extLst>
                  <a:ext uri="{FF2B5EF4-FFF2-40B4-BE49-F238E27FC236}">
                    <a16:creationId xmlns:a16="http://schemas.microsoft.com/office/drawing/2014/main" xmlns="" id="{7CB3252D-0BBE-40E2-97AF-ED797D7621CF}"/>
                  </a:ext>
                </a:extLst>
              </p:cNvPr>
              <p:cNvSpPr/>
              <p:nvPr/>
            </p:nvSpPr>
            <p:spPr>
              <a:xfrm>
                <a:off x="2853680" y="5604840"/>
                <a:ext cx="667638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ESTRUCTU-RACIÓN</a:t>
                </a:r>
                <a:endParaRPr lang="es-PE" sz="700" dirty="0"/>
              </a:p>
            </p:txBody>
          </p:sp>
          <p:sp>
            <p:nvSpPr>
              <p:cNvPr id="17" name="Rectángulo 126">
                <a:extLst>
                  <a:ext uri="{FF2B5EF4-FFF2-40B4-BE49-F238E27FC236}">
                    <a16:creationId xmlns:a16="http://schemas.microsoft.com/office/drawing/2014/main" xmlns="" id="{7419EE6F-31D2-403D-BB7F-0BBADD08389D}"/>
                  </a:ext>
                </a:extLst>
              </p:cNvPr>
              <p:cNvSpPr/>
              <p:nvPr/>
            </p:nvSpPr>
            <p:spPr>
              <a:xfrm>
                <a:off x="4197141" y="5594827"/>
                <a:ext cx="833782" cy="36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/>
                  <a:t>EJECUCIÓN CONTRACTUAL</a:t>
                </a:r>
              </a:p>
            </p:txBody>
          </p:sp>
        </p:grpSp>
        <p:sp>
          <p:nvSpPr>
            <p:cNvPr id="5" name="Cerrar llave 87">
              <a:extLst>
                <a:ext uri="{FF2B5EF4-FFF2-40B4-BE49-F238E27FC236}">
                  <a16:creationId xmlns:a16="http://schemas.microsoft.com/office/drawing/2014/main" xmlns="" id="{4848EED6-E8C8-4042-8CFC-9D8E492615B3}"/>
                </a:ext>
              </a:extLst>
            </p:cNvPr>
            <p:cNvSpPr/>
            <p:nvPr/>
          </p:nvSpPr>
          <p:spPr>
            <a:xfrm rot="5400000" flipV="1">
              <a:off x="952845" y="5860305"/>
              <a:ext cx="162737" cy="981024"/>
            </a:xfrm>
            <a:prstGeom prst="rightBrace">
              <a:avLst>
                <a:gd name="adj1" fmla="val 49645"/>
                <a:gd name="adj2" fmla="val 5209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 sz="1351"/>
            </a:p>
          </p:txBody>
        </p:sp>
        <p:grpSp>
          <p:nvGrpSpPr>
            <p:cNvPr id="6" name="Grupo 88">
              <a:extLst>
                <a:ext uri="{FF2B5EF4-FFF2-40B4-BE49-F238E27FC236}">
                  <a16:creationId xmlns:a16="http://schemas.microsoft.com/office/drawing/2014/main" xmlns="" id="{3E5FE96A-5F29-48D3-81C3-BFB794E87C41}"/>
                </a:ext>
              </a:extLst>
            </p:cNvPr>
            <p:cNvGrpSpPr/>
            <p:nvPr/>
          </p:nvGrpSpPr>
          <p:grpSpPr>
            <a:xfrm>
              <a:off x="508393" y="6468513"/>
              <a:ext cx="1075102" cy="286518"/>
              <a:chOff x="3875651" y="4471649"/>
              <a:chExt cx="1240469" cy="720690"/>
            </a:xfrm>
          </p:grpSpPr>
          <p:sp>
            <p:nvSpPr>
              <p:cNvPr id="7" name="Documento 97">
                <a:extLst>
                  <a:ext uri="{FF2B5EF4-FFF2-40B4-BE49-F238E27FC236}">
                    <a16:creationId xmlns:a16="http://schemas.microsoft.com/office/drawing/2014/main" xmlns="" id="{F6F502C7-A9D4-428A-B3F4-F85C516CD7BD}"/>
                  </a:ext>
                </a:extLst>
              </p:cNvPr>
              <p:cNvSpPr/>
              <p:nvPr/>
            </p:nvSpPr>
            <p:spPr>
              <a:xfrm>
                <a:off x="3943460" y="4543850"/>
                <a:ext cx="1104852" cy="648489"/>
              </a:xfrm>
              <a:prstGeom prst="flowChartDocumen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652" eaLnBrk="0" fontAlgn="base" hangingPunct="0">
                  <a:lnSpc>
                    <a:spcPts val="2328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PE" sz="1801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" name="Rectángulo redondeado 109">
                <a:extLst>
                  <a:ext uri="{FF2B5EF4-FFF2-40B4-BE49-F238E27FC236}">
                    <a16:creationId xmlns:a16="http://schemas.microsoft.com/office/drawing/2014/main" xmlns="" id="{6C00449A-121B-419B-883E-CB7B90721424}"/>
                  </a:ext>
                </a:extLst>
              </p:cNvPr>
              <p:cNvSpPr/>
              <p:nvPr/>
            </p:nvSpPr>
            <p:spPr>
              <a:xfrm>
                <a:off x="3875651" y="4471649"/>
                <a:ext cx="1240469" cy="684174"/>
              </a:xfrm>
              <a:prstGeom prst="round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652">
                  <a:defRPr/>
                </a:pPr>
                <a:r>
                  <a:rPr lang="es-PE" sz="1000" i="1" kern="0" dirty="0">
                    <a:solidFill>
                      <a:prstClr val="black"/>
                    </a:solidFill>
                  </a:rPr>
                  <a:t>Estado Actual</a:t>
                </a:r>
              </a:p>
            </p:txBody>
          </p:sp>
        </p:grpSp>
      </p:grpSp>
      <p:sp>
        <p:nvSpPr>
          <p:cNvPr id="18" name="Rectángulo 17"/>
          <p:cNvSpPr/>
          <p:nvPr/>
        </p:nvSpPr>
        <p:spPr>
          <a:xfrm>
            <a:off x="3397167" y="238900"/>
            <a:ext cx="7158681" cy="5487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ct val="0"/>
              </a:spcBef>
            </a:pPr>
            <a:r>
              <a:rPr lang="es-PE" sz="2000" b="1" kern="0" spc="-100" dirty="0">
                <a:solidFill>
                  <a:srgbClr val="FF0000"/>
                </a:solidFill>
              </a:rPr>
              <a:t>FERROCARRIL  LIMA-ICA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71" y="1447377"/>
            <a:ext cx="5553075" cy="4629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1639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8ECDB4D2-F168-4199-B146-7221AAE1F015}"/>
              </a:ext>
            </a:extLst>
          </p:cNvPr>
          <p:cNvSpPr txBox="1"/>
          <p:nvPr/>
        </p:nvSpPr>
        <p:spPr>
          <a:xfrm>
            <a:off x="2984235" y="87725"/>
            <a:ext cx="8099749" cy="638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800" i="0" dirty="0">
                <a:solidFill>
                  <a:srgbClr val="FF0000"/>
                </a:solidFill>
                <a:effectLst/>
                <a:latin typeface="Calibri" panose="020F0502020204030204"/>
              </a:rPr>
              <a:t>Ferrocarril Trujillo - Chiclayo</a:t>
            </a:r>
          </a:p>
        </p:txBody>
      </p:sp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xmlns="" id="{5F76F910-9922-4366-A8D0-AD9AB37D69D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3924" y="1475504"/>
          <a:ext cx="6071345" cy="3733434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21093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620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2831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b="0" u="none" strike="noStrike" kern="1200" dirty="0">
                          <a:effectLst/>
                          <a:latin typeface="Candara" panose="020E0502030303020204" pitchFamily="34" charset="0"/>
                        </a:rPr>
                        <a:t>Objeto:</a:t>
                      </a:r>
                      <a:endParaRPr lang="es-PE" sz="1300" b="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PE" sz="1300" dirty="0">
                          <a:latin typeface="Candara" panose="020E0502030303020204" pitchFamily="34" charset="0"/>
                        </a:rPr>
                        <a:t>Este proyecto consiste en la construcción, operación y mantenimiento de un ferrocarril de pasajeros y carga, con estaciones intermedias entre las ciudades de Trujillo y Chiclayo aprox. 210 km de recorrido, a una velocidad máxima de 200 km/h. Este ferrocarril contará con material rodante de última generación para la prestación del servicio.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882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Longitud:</a:t>
                      </a: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PE" sz="1300" dirty="0">
                          <a:latin typeface="Candara" panose="020E0502030303020204" pitchFamily="34" charset="0"/>
                        </a:rPr>
                        <a:t>210 km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Modalidad: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Iniciativa</a:t>
                      </a:r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Privada Cofinanciada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Periodo de Concesión: 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30 años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Monto de Inversión: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PE" sz="1300" dirty="0">
                          <a:latin typeface="Candara" panose="020E0502030303020204" pitchFamily="34" charset="0"/>
                        </a:rPr>
                        <a:t>US$ 2 285.8 millones </a:t>
                      </a:r>
                      <a:endParaRPr lang="es-PE" sz="1300" u="none" strike="noStrike" kern="1200" dirty="0">
                        <a:solidFill>
                          <a:schemeClr val="dk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Fecha</a:t>
                      </a:r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Estimada de Adjudicación: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En estudio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22" name="Grupo 21">
            <a:extLst>
              <a:ext uri="{FF2B5EF4-FFF2-40B4-BE49-F238E27FC236}">
                <a16:creationId xmlns:a16="http://schemas.microsoft.com/office/drawing/2014/main" xmlns="" id="{DCFA058B-8B51-4927-823F-0BAA4ADD34CD}"/>
              </a:ext>
            </a:extLst>
          </p:cNvPr>
          <p:cNvGrpSpPr/>
          <p:nvPr/>
        </p:nvGrpSpPr>
        <p:grpSpPr>
          <a:xfrm>
            <a:off x="1102257" y="5282404"/>
            <a:ext cx="4767355" cy="1079333"/>
            <a:chOff x="508393" y="5670744"/>
            <a:chExt cx="4333957" cy="1084287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xmlns="" id="{D503BF29-5D73-4B81-BC64-9EBFA08FBE33}"/>
                </a:ext>
              </a:extLst>
            </p:cNvPr>
            <p:cNvGrpSpPr/>
            <p:nvPr/>
          </p:nvGrpSpPr>
          <p:grpSpPr>
            <a:xfrm>
              <a:off x="543701" y="5670744"/>
              <a:ext cx="4298649" cy="460391"/>
              <a:chOff x="543701" y="5486538"/>
              <a:chExt cx="4658317" cy="578693"/>
            </a:xfrm>
          </p:grpSpPr>
          <p:sp>
            <p:nvSpPr>
              <p:cNvPr id="28" name="Forma libre 73">
                <a:extLst>
                  <a:ext uri="{FF2B5EF4-FFF2-40B4-BE49-F238E27FC236}">
                    <a16:creationId xmlns:a16="http://schemas.microsoft.com/office/drawing/2014/main" xmlns="" id="{292498B7-3F4F-495A-A6C9-C709805D156E}"/>
                  </a:ext>
                </a:extLst>
              </p:cNvPr>
              <p:cNvSpPr/>
              <p:nvPr/>
            </p:nvSpPr>
            <p:spPr>
              <a:xfrm>
                <a:off x="2672984" y="5486538"/>
                <a:ext cx="1557109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orma libre 53">
                <a:extLst>
                  <a:ext uri="{FF2B5EF4-FFF2-40B4-BE49-F238E27FC236}">
                    <a16:creationId xmlns:a16="http://schemas.microsoft.com/office/drawing/2014/main" xmlns="" id="{D7322F45-C84E-43B7-9B56-DEE6D502E206}"/>
                  </a:ext>
                </a:extLst>
              </p:cNvPr>
              <p:cNvSpPr/>
              <p:nvPr/>
            </p:nvSpPr>
            <p:spPr>
              <a:xfrm>
                <a:off x="543701" y="5486538"/>
                <a:ext cx="120371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Forma libre 67">
                <a:extLst>
                  <a:ext uri="{FF2B5EF4-FFF2-40B4-BE49-F238E27FC236}">
                    <a16:creationId xmlns:a16="http://schemas.microsoft.com/office/drawing/2014/main" xmlns="" id="{6D0ACCB1-379A-4C8A-B56B-D27886FFEA3C}"/>
                  </a:ext>
                </a:extLst>
              </p:cNvPr>
              <p:cNvSpPr/>
              <p:nvPr/>
            </p:nvSpPr>
            <p:spPr>
              <a:xfrm>
                <a:off x="1606807" y="5486538"/>
                <a:ext cx="1195343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>
                    <a:solidFill>
                      <a:schemeClr val="tx1"/>
                    </a:solidFill>
                  </a:rPr>
                  <a:t>FORMULACIÓN</a:t>
                </a:r>
              </a:p>
            </p:txBody>
          </p:sp>
          <p:sp>
            <p:nvSpPr>
              <p:cNvPr id="31" name="Forma libre 69">
                <a:extLst>
                  <a:ext uri="{FF2B5EF4-FFF2-40B4-BE49-F238E27FC236}">
                    <a16:creationId xmlns:a16="http://schemas.microsoft.com/office/drawing/2014/main" xmlns="" id="{D8410F85-DE19-4758-9A7C-ED442914BB96}"/>
                  </a:ext>
                </a:extLst>
              </p:cNvPr>
              <p:cNvSpPr/>
              <p:nvPr/>
            </p:nvSpPr>
            <p:spPr>
              <a:xfrm>
                <a:off x="4063921" y="5486538"/>
                <a:ext cx="113809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ectángulo 70">
                <a:extLst>
                  <a:ext uri="{FF2B5EF4-FFF2-40B4-BE49-F238E27FC236}">
                    <a16:creationId xmlns:a16="http://schemas.microsoft.com/office/drawing/2014/main" xmlns="" id="{CCD0A875-9001-4EE8-B966-11D37FB3AF91}"/>
                  </a:ext>
                </a:extLst>
              </p:cNvPr>
              <p:cNvSpPr/>
              <p:nvPr/>
            </p:nvSpPr>
            <p:spPr>
              <a:xfrm>
                <a:off x="737454" y="5596602"/>
                <a:ext cx="845680" cy="36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700" b="1" dirty="0"/>
                  <a:t>PLANEAMIENTO Y PROGRAMACIÓN </a:t>
                </a:r>
                <a:endParaRPr lang="es-PE" sz="700" b="1" dirty="0"/>
              </a:p>
            </p:txBody>
          </p:sp>
          <p:sp>
            <p:nvSpPr>
              <p:cNvPr id="33" name="Forma libre 73">
                <a:extLst>
                  <a:ext uri="{FF2B5EF4-FFF2-40B4-BE49-F238E27FC236}">
                    <a16:creationId xmlns:a16="http://schemas.microsoft.com/office/drawing/2014/main" xmlns="" id="{C959094F-E83B-4436-B172-82FA675F6E02}"/>
                  </a:ext>
                </a:extLst>
              </p:cNvPr>
              <p:cNvSpPr/>
              <p:nvPr/>
            </p:nvSpPr>
            <p:spPr>
              <a:xfrm>
                <a:off x="2673764" y="5486538"/>
                <a:ext cx="92313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ángulo 76">
                <a:extLst>
                  <a:ext uri="{FF2B5EF4-FFF2-40B4-BE49-F238E27FC236}">
                    <a16:creationId xmlns:a16="http://schemas.microsoft.com/office/drawing/2014/main" xmlns="" id="{D4467B0D-ED75-466B-B42D-FDF6E3189C51}"/>
                  </a:ext>
                </a:extLst>
              </p:cNvPr>
              <p:cNvSpPr/>
              <p:nvPr/>
            </p:nvSpPr>
            <p:spPr>
              <a:xfrm>
                <a:off x="3571912" y="5586191"/>
                <a:ext cx="658181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TRANSAC-CIÓN</a:t>
                </a:r>
              </a:p>
            </p:txBody>
          </p:sp>
          <p:sp>
            <p:nvSpPr>
              <p:cNvPr id="35" name="Rectángulo 80">
                <a:extLst>
                  <a:ext uri="{FF2B5EF4-FFF2-40B4-BE49-F238E27FC236}">
                    <a16:creationId xmlns:a16="http://schemas.microsoft.com/office/drawing/2014/main" xmlns="" id="{C1CA4992-30AB-47EC-9F88-DCF5D369E708}"/>
                  </a:ext>
                </a:extLst>
              </p:cNvPr>
              <p:cNvSpPr/>
              <p:nvPr/>
            </p:nvSpPr>
            <p:spPr>
              <a:xfrm>
                <a:off x="2853680" y="5604840"/>
                <a:ext cx="667638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ESTRUCTU-RACIÓN</a:t>
                </a:r>
                <a:endParaRPr lang="es-PE" sz="700" dirty="0"/>
              </a:p>
            </p:txBody>
          </p:sp>
          <p:sp>
            <p:nvSpPr>
              <p:cNvPr id="36" name="Rectángulo 126">
                <a:extLst>
                  <a:ext uri="{FF2B5EF4-FFF2-40B4-BE49-F238E27FC236}">
                    <a16:creationId xmlns:a16="http://schemas.microsoft.com/office/drawing/2014/main" xmlns="" id="{A692E80D-C852-40EB-9AF1-215AA91D5B16}"/>
                  </a:ext>
                </a:extLst>
              </p:cNvPr>
              <p:cNvSpPr/>
              <p:nvPr/>
            </p:nvSpPr>
            <p:spPr>
              <a:xfrm>
                <a:off x="4197141" y="5594827"/>
                <a:ext cx="833782" cy="36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/>
                  <a:t>EJECUCIÓN CONTRACTUAL</a:t>
                </a:r>
              </a:p>
            </p:txBody>
          </p:sp>
        </p:grpSp>
        <p:sp>
          <p:nvSpPr>
            <p:cNvPr id="24" name="Cerrar llave 87">
              <a:extLst>
                <a:ext uri="{FF2B5EF4-FFF2-40B4-BE49-F238E27FC236}">
                  <a16:creationId xmlns:a16="http://schemas.microsoft.com/office/drawing/2014/main" xmlns="" id="{9648B405-351D-4702-80AE-3893696D322E}"/>
                </a:ext>
              </a:extLst>
            </p:cNvPr>
            <p:cNvSpPr/>
            <p:nvPr/>
          </p:nvSpPr>
          <p:spPr>
            <a:xfrm rot="5400000" flipV="1">
              <a:off x="952845" y="5860305"/>
              <a:ext cx="162737" cy="981024"/>
            </a:xfrm>
            <a:prstGeom prst="rightBrace">
              <a:avLst>
                <a:gd name="adj1" fmla="val 49645"/>
                <a:gd name="adj2" fmla="val 5209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 sz="1351"/>
            </a:p>
          </p:txBody>
        </p:sp>
        <p:grpSp>
          <p:nvGrpSpPr>
            <p:cNvPr id="25" name="Grupo 88">
              <a:extLst>
                <a:ext uri="{FF2B5EF4-FFF2-40B4-BE49-F238E27FC236}">
                  <a16:creationId xmlns:a16="http://schemas.microsoft.com/office/drawing/2014/main" xmlns="" id="{A37705A2-CA10-4238-81AE-E96134DB0CB7}"/>
                </a:ext>
              </a:extLst>
            </p:cNvPr>
            <p:cNvGrpSpPr/>
            <p:nvPr/>
          </p:nvGrpSpPr>
          <p:grpSpPr>
            <a:xfrm>
              <a:off x="508393" y="6468513"/>
              <a:ext cx="1075102" cy="286518"/>
              <a:chOff x="3875651" y="4471649"/>
              <a:chExt cx="1240469" cy="720690"/>
            </a:xfrm>
          </p:grpSpPr>
          <p:sp>
            <p:nvSpPr>
              <p:cNvPr id="26" name="Documento 97">
                <a:extLst>
                  <a:ext uri="{FF2B5EF4-FFF2-40B4-BE49-F238E27FC236}">
                    <a16:creationId xmlns:a16="http://schemas.microsoft.com/office/drawing/2014/main" xmlns="" id="{696DED10-1C64-46B0-B8E8-3488F1FD3CEC}"/>
                  </a:ext>
                </a:extLst>
              </p:cNvPr>
              <p:cNvSpPr/>
              <p:nvPr/>
            </p:nvSpPr>
            <p:spPr>
              <a:xfrm>
                <a:off x="3943460" y="4543850"/>
                <a:ext cx="1104852" cy="648489"/>
              </a:xfrm>
              <a:prstGeom prst="flowChartDocumen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652" eaLnBrk="0" fontAlgn="base" hangingPunct="0">
                  <a:lnSpc>
                    <a:spcPts val="2328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PE" sz="1801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" name="Rectángulo redondeado 109">
                <a:extLst>
                  <a:ext uri="{FF2B5EF4-FFF2-40B4-BE49-F238E27FC236}">
                    <a16:creationId xmlns:a16="http://schemas.microsoft.com/office/drawing/2014/main" xmlns="" id="{66855ADA-CFFE-4805-8064-58815A256D95}"/>
                  </a:ext>
                </a:extLst>
              </p:cNvPr>
              <p:cNvSpPr/>
              <p:nvPr/>
            </p:nvSpPr>
            <p:spPr>
              <a:xfrm>
                <a:off x="3875651" y="4471649"/>
                <a:ext cx="1240469" cy="684174"/>
              </a:xfrm>
              <a:prstGeom prst="round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652">
                  <a:defRPr/>
                </a:pPr>
                <a:r>
                  <a:rPr lang="es-PE" sz="1000" i="1" kern="0" dirty="0">
                    <a:solidFill>
                      <a:prstClr val="black"/>
                    </a:solidFill>
                  </a:rPr>
                  <a:t>Estado Actual</a:t>
                </a:r>
              </a:p>
            </p:txBody>
          </p:sp>
        </p:grpSp>
      </p:grpSp>
      <p:pic>
        <p:nvPicPr>
          <p:cNvPr id="37" name="Picture 2" descr="https://upload.wikimedia.org/wikipedia/commons/thumb/4/4c/Ferroexpreso_Pampeano_carrying_materials.jpg/250px-Ferroexpreso_Pampeano_carrying_materials.jpg">
            <a:extLst>
              <a:ext uri="{FF2B5EF4-FFF2-40B4-BE49-F238E27FC236}">
                <a16:creationId xmlns:a16="http://schemas.microsoft.com/office/drawing/2014/main" xmlns="" id="{EBEF9D6B-CB86-49EE-BD0D-F8F5FFC62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686" y="1475504"/>
            <a:ext cx="5322045" cy="35551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648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 bwMode="auto">
          <a:xfrm>
            <a:off x="3641074" y="1907020"/>
            <a:ext cx="4713217" cy="301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s-PE" sz="4000" b="1" dirty="0">
                <a:solidFill>
                  <a:prstClr val="white"/>
                </a:solidFill>
              </a:rPr>
              <a:t>Transporte Terrestre  Metros</a:t>
            </a:r>
            <a:endParaRPr lang="es-PE" sz="4000" dirty="0">
              <a:solidFill>
                <a:prstClr val="white"/>
              </a:solidFill>
              <a:latin typeface="Calibri" panose="020F0502020204030204"/>
              <a:ea typeface="Frutiger-Light" panose="02020603050405020304" pitchFamily="18" charset="0"/>
              <a:cs typeface="Frutiger-Light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987040" y="2086101"/>
            <a:ext cx="6000206" cy="2704806"/>
          </a:xfrm>
          <a:prstGeom prst="rect">
            <a:avLst/>
          </a:prstGeom>
          <a:noFill/>
          <a:ln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25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AA2D6B3D-B86D-4B97-A564-B6242A37FF72}"/>
              </a:ext>
            </a:extLst>
          </p:cNvPr>
          <p:cNvSpPr txBox="1"/>
          <p:nvPr/>
        </p:nvSpPr>
        <p:spPr>
          <a:xfrm>
            <a:off x="3236406" y="305916"/>
            <a:ext cx="9160366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199" b="1" dirty="0">
                <a:solidFill>
                  <a:srgbClr val="FF0000"/>
                </a:solidFill>
              </a:rPr>
              <a:t>RED BASICA DEL METRO DE LIMA Y CALLAO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xmlns="" id="{92CCCE54-D8B9-4AF3-99D5-CBA8EF8533EF}"/>
              </a:ext>
            </a:extLst>
          </p:cNvPr>
          <p:cNvGrpSpPr/>
          <p:nvPr/>
        </p:nvGrpSpPr>
        <p:grpSpPr>
          <a:xfrm>
            <a:off x="89025" y="836515"/>
            <a:ext cx="11993879" cy="6019800"/>
            <a:chOff x="552579" y="0"/>
            <a:chExt cx="11040687" cy="6857140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xmlns="" id="{72F61D91-BADA-4096-A390-89FB0D24CB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" t="8438" r="4201" b="8017"/>
            <a:stretch/>
          </p:blipFill>
          <p:spPr>
            <a:xfrm>
              <a:off x="552579" y="0"/>
              <a:ext cx="11040687" cy="6857140"/>
            </a:xfrm>
            <a:prstGeom prst="rect">
              <a:avLst/>
            </a:prstGeom>
          </p:spPr>
        </p:pic>
        <p:sp>
          <p:nvSpPr>
            <p:cNvPr id="16" name="Elipse 15">
              <a:extLst>
                <a:ext uri="{FF2B5EF4-FFF2-40B4-BE49-F238E27FC236}">
                  <a16:creationId xmlns:a16="http://schemas.microsoft.com/office/drawing/2014/main" xmlns="" id="{5A7C8AFD-CC79-4970-AD14-F9D125AF2404}"/>
                </a:ext>
              </a:extLst>
            </p:cNvPr>
            <p:cNvSpPr/>
            <p:nvPr/>
          </p:nvSpPr>
          <p:spPr>
            <a:xfrm>
              <a:off x="4739245" y="407056"/>
              <a:ext cx="339864" cy="33986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s-PE" sz="11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L1</a:t>
              </a: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xmlns="" id="{51567389-D144-43FF-A316-4C9FA67E82F9}"/>
                </a:ext>
              </a:extLst>
            </p:cNvPr>
            <p:cNvSpPr/>
            <p:nvPr/>
          </p:nvSpPr>
          <p:spPr>
            <a:xfrm>
              <a:off x="10444590" y="4928050"/>
              <a:ext cx="339864" cy="33986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s-PE" sz="11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L1</a:t>
              </a: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xmlns="" id="{60ED1303-6B34-4607-8074-8C08D66EA1EF}"/>
                </a:ext>
              </a:extLst>
            </p:cNvPr>
            <p:cNvSpPr/>
            <p:nvPr/>
          </p:nvSpPr>
          <p:spPr>
            <a:xfrm>
              <a:off x="7375605" y="641522"/>
              <a:ext cx="339864" cy="33986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s-PE" sz="11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L2</a:t>
              </a:r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xmlns="" id="{72282501-C342-4CA5-A236-91AEBF3E1F43}"/>
                </a:ext>
              </a:extLst>
            </p:cNvPr>
            <p:cNvSpPr/>
            <p:nvPr/>
          </p:nvSpPr>
          <p:spPr>
            <a:xfrm>
              <a:off x="3121383" y="5152613"/>
              <a:ext cx="339864" cy="33986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s-PE" sz="11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L2</a:t>
              </a:r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xmlns="" id="{2BE74075-0A55-4D67-AB53-6B0255E70292}"/>
                </a:ext>
              </a:extLst>
            </p:cNvPr>
            <p:cNvSpPr/>
            <p:nvPr/>
          </p:nvSpPr>
          <p:spPr>
            <a:xfrm>
              <a:off x="2401100" y="117179"/>
              <a:ext cx="339864" cy="33986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s-PE" sz="11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L3</a:t>
              </a:r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xmlns="" id="{1A0993CD-DEFA-4914-8654-2703DB39B4DE}"/>
                </a:ext>
              </a:extLst>
            </p:cNvPr>
            <p:cNvSpPr/>
            <p:nvPr/>
          </p:nvSpPr>
          <p:spPr>
            <a:xfrm>
              <a:off x="8432192" y="4739806"/>
              <a:ext cx="339864" cy="33986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s-PE" sz="11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L3</a:t>
              </a: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xmlns="" id="{E076085D-AC57-4A31-8B23-7DE0F2E73B2F}"/>
                </a:ext>
              </a:extLst>
            </p:cNvPr>
            <p:cNvSpPr/>
            <p:nvPr/>
          </p:nvSpPr>
          <p:spPr>
            <a:xfrm>
              <a:off x="7522122" y="1392016"/>
              <a:ext cx="339864" cy="3398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s-PE" sz="11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L4</a:t>
              </a:r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xmlns="" id="{53B4C7BF-4728-4759-AF5D-AD993CFBFB04}"/>
                </a:ext>
              </a:extLst>
            </p:cNvPr>
            <p:cNvSpPr/>
            <p:nvPr/>
          </p:nvSpPr>
          <p:spPr>
            <a:xfrm>
              <a:off x="2528635" y="3856279"/>
              <a:ext cx="339864" cy="3398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s-PE" sz="800" b="1" dirty="0" err="1">
                  <a:solidFill>
                    <a:prstClr val="white"/>
                  </a:solidFill>
                  <a:latin typeface="Arial Black" panose="020B0A04020102020204" pitchFamily="34" charset="0"/>
                </a:rPr>
                <a:t>RL4</a:t>
              </a:r>
              <a:endParaRPr lang="es-PE" sz="800" b="1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xmlns="" id="{C2B4EBA4-0E28-4A9C-A78C-FCAB76DFD8A3}"/>
                </a:ext>
              </a:extLst>
            </p:cNvPr>
            <p:cNvSpPr txBox="1"/>
            <p:nvPr/>
          </p:nvSpPr>
          <p:spPr>
            <a:xfrm>
              <a:off x="1115232" y="4871921"/>
              <a:ext cx="1087156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PE" sz="1050" b="1" dirty="0">
                  <a:solidFill>
                    <a:prstClr val="black"/>
                  </a:solidFill>
                </a:rPr>
                <a:t>Red del Metro</a:t>
              </a:r>
              <a:br>
                <a:rPr lang="es-PE" sz="1050" b="1" dirty="0">
                  <a:solidFill>
                    <a:prstClr val="black"/>
                  </a:solidFill>
                </a:rPr>
              </a:br>
              <a:r>
                <a:rPr lang="es-PE" sz="1050" b="1" dirty="0">
                  <a:solidFill>
                    <a:prstClr val="black"/>
                  </a:solidFill>
                </a:rPr>
                <a:t>de Lima y Callao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xmlns="" id="{4C228B51-AFBF-4A69-A438-E151FECE54EF}"/>
                </a:ext>
              </a:extLst>
            </p:cNvPr>
            <p:cNvSpPr txBox="1"/>
            <p:nvPr/>
          </p:nvSpPr>
          <p:spPr>
            <a:xfrm>
              <a:off x="994331" y="5285731"/>
              <a:ext cx="979921" cy="192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Línea 1 (34.6 Km.)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xmlns="" id="{6D7C1FB8-1B7B-4CCC-A0DA-90719C08F27A}"/>
                </a:ext>
              </a:extLst>
            </p:cNvPr>
            <p:cNvSpPr txBox="1"/>
            <p:nvPr/>
          </p:nvSpPr>
          <p:spPr>
            <a:xfrm>
              <a:off x="997912" y="5432842"/>
              <a:ext cx="97992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Línea 2 (26.9 Km.)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xmlns="" id="{48A69ACC-4FBF-48CA-94CE-3965CB9D3813}"/>
                </a:ext>
              </a:extLst>
            </p:cNvPr>
            <p:cNvSpPr txBox="1"/>
            <p:nvPr/>
          </p:nvSpPr>
          <p:spPr>
            <a:xfrm>
              <a:off x="989856" y="5577309"/>
              <a:ext cx="97992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Línea 3 (38.5 Km.)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xmlns="" id="{F7D3EAA1-8F63-42EC-8A44-E3B88A5ECE75}"/>
                </a:ext>
              </a:extLst>
            </p:cNvPr>
            <p:cNvSpPr txBox="1"/>
            <p:nvPr/>
          </p:nvSpPr>
          <p:spPr>
            <a:xfrm>
              <a:off x="994331" y="5726376"/>
              <a:ext cx="979921" cy="210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Ramal </a:t>
              </a:r>
              <a:r>
                <a:rPr lang="es-PE" sz="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L4</a:t>
              </a:r>
              <a:r>
                <a:rPr lang="es-PE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(8.1 Km.)</a:t>
              </a:r>
            </a:p>
          </p:txBody>
        </p: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xmlns="" id="{65B8570F-5831-493A-AFD3-B995AD9769F5}"/>
                </a:ext>
              </a:extLst>
            </p:cNvPr>
            <p:cNvCxnSpPr/>
            <p:nvPr/>
          </p:nvCxnSpPr>
          <p:spPr>
            <a:xfrm>
              <a:off x="1872823" y="5662022"/>
              <a:ext cx="540000" cy="0"/>
            </a:xfrm>
            <a:prstGeom prst="line">
              <a:avLst/>
            </a:prstGeom>
            <a:ln w="57150">
              <a:solidFill>
                <a:srgbClr val="00A8E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xmlns="" id="{38440338-4656-47C8-8100-39956F834F04}"/>
                </a:ext>
              </a:extLst>
            </p:cNvPr>
            <p:cNvGrpSpPr/>
            <p:nvPr/>
          </p:nvGrpSpPr>
          <p:grpSpPr>
            <a:xfrm>
              <a:off x="1868720" y="5778058"/>
              <a:ext cx="532380" cy="72243"/>
              <a:chOff x="1536720" y="5813644"/>
              <a:chExt cx="447160" cy="57566"/>
            </a:xfrm>
          </p:grpSpPr>
          <p:pic>
            <p:nvPicPr>
              <p:cNvPr id="37" name="Imagen 36">
                <a:extLst>
                  <a:ext uri="{FF2B5EF4-FFF2-40B4-BE49-F238E27FC236}">
                    <a16:creationId xmlns:a16="http://schemas.microsoft.com/office/drawing/2014/main" xmlns="" id="{476989A8-5365-4CA8-9642-9956C880D0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43" t="61560" r="33008" b="33892"/>
              <a:stretch/>
            </p:blipFill>
            <p:spPr>
              <a:xfrm>
                <a:off x="1536720" y="5813644"/>
                <a:ext cx="242710" cy="57566"/>
              </a:xfrm>
              <a:prstGeom prst="rect">
                <a:avLst/>
              </a:prstGeom>
            </p:spPr>
          </p:pic>
          <p:pic>
            <p:nvPicPr>
              <p:cNvPr id="38" name="Imagen 37">
                <a:extLst>
                  <a:ext uri="{FF2B5EF4-FFF2-40B4-BE49-F238E27FC236}">
                    <a16:creationId xmlns:a16="http://schemas.microsoft.com/office/drawing/2014/main" xmlns="" id="{5E084454-6414-4392-BCD4-A4D5284509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43" t="61560" r="33008" b="33892"/>
              <a:stretch/>
            </p:blipFill>
            <p:spPr>
              <a:xfrm>
                <a:off x="1741170" y="5813644"/>
                <a:ext cx="242710" cy="57566"/>
              </a:xfrm>
              <a:prstGeom prst="rect">
                <a:avLst/>
              </a:prstGeom>
            </p:spPr>
          </p:pic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xmlns="" id="{3F71E883-FA96-4DB8-A1A0-A85E51C233DA}"/>
                </a:ext>
              </a:extLst>
            </p:cNvPr>
            <p:cNvGrpSpPr/>
            <p:nvPr/>
          </p:nvGrpSpPr>
          <p:grpSpPr>
            <a:xfrm>
              <a:off x="1868720" y="5492606"/>
              <a:ext cx="532380" cy="61697"/>
              <a:chOff x="1536720" y="5528191"/>
              <a:chExt cx="442177" cy="61697"/>
            </a:xfrm>
          </p:grpSpPr>
          <p:pic>
            <p:nvPicPr>
              <p:cNvPr id="35" name="Imagen 34">
                <a:extLst>
                  <a:ext uri="{FF2B5EF4-FFF2-40B4-BE49-F238E27FC236}">
                    <a16:creationId xmlns:a16="http://schemas.microsoft.com/office/drawing/2014/main" xmlns="" id="{70AA41B4-0F04-4CD6-BF20-64B50AF904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30" t="76209" r="93068" b="23147"/>
              <a:stretch/>
            </p:blipFill>
            <p:spPr>
              <a:xfrm>
                <a:off x="1693544" y="5528191"/>
                <a:ext cx="285353" cy="61697"/>
              </a:xfrm>
              <a:prstGeom prst="rect">
                <a:avLst/>
              </a:prstGeom>
            </p:spPr>
          </p:pic>
          <p:pic>
            <p:nvPicPr>
              <p:cNvPr id="36" name="Imagen 35">
                <a:extLst>
                  <a:ext uri="{FF2B5EF4-FFF2-40B4-BE49-F238E27FC236}">
                    <a16:creationId xmlns:a16="http://schemas.microsoft.com/office/drawing/2014/main" xmlns="" id="{D89DF301-06EA-4093-8446-128F3EA3ED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30" t="76209" r="93068" b="23147"/>
              <a:stretch/>
            </p:blipFill>
            <p:spPr>
              <a:xfrm>
                <a:off x="1536720" y="5528191"/>
                <a:ext cx="285353" cy="61697"/>
              </a:xfrm>
              <a:prstGeom prst="rect">
                <a:avLst/>
              </a:prstGeom>
            </p:spPr>
          </p:pic>
        </p:grp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xmlns="" id="{FC90AA69-8A77-4B80-BA52-1F133C883FC8}"/>
                </a:ext>
              </a:extLst>
            </p:cNvPr>
            <p:cNvSpPr txBox="1"/>
            <p:nvPr/>
          </p:nvSpPr>
          <p:spPr>
            <a:xfrm>
              <a:off x="988616" y="5875368"/>
              <a:ext cx="979921" cy="210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Línea 4 (23.6 Km.)</a:t>
              </a:r>
            </a:p>
          </p:txBody>
        </p:sp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xmlns="" id="{359ED7C7-139B-4ADF-BB3C-9EC5791C408F}"/>
                </a:ext>
              </a:extLst>
            </p:cNvPr>
            <p:cNvCxnSpPr/>
            <p:nvPr/>
          </p:nvCxnSpPr>
          <p:spPr>
            <a:xfrm>
              <a:off x="1861100" y="5968774"/>
              <a:ext cx="540000" cy="0"/>
            </a:xfrm>
            <a:prstGeom prst="line">
              <a:avLst/>
            </a:prstGeom>
            <a:ln w="57150">
              <a:solidFill>
                <a:srgbClr val="A5000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xmlns="" id="{D0D02582-E76A-4669-A2A1-033710522FDE}"/>
                </a:ext>
              </a:extLst>
            </p:cNvPr>
            <p:cNvCxnSpPr/>
            <p:nvPr/>
          </p:nvCxnSpPr>
          <p:spPr>
            <a:xfrm>
              <a:off x="1872823" y="5372462"/>
              <a:ext cx="540000" cy="0"/>
            </a:xfrm>
            <a:prstGeom prst="line">
              <a:avLst/>
            </a:prstGeom>
            <a:ln w="57150">
              <a:solidFill>
                <a:srgbClr val="3AA7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61C0B248-FBA1-4B7B-A4AD-23E3EE7FB52A}"/>
              </a:ext>
            </a:extLst>
          </p:cNvPr>
          <p:cNvSpPr/>
          <p:nvPr/>
        </p:nvSpPr>
        <p:spPr>
          <a:xfrm>
            <a:off x="8454559" y="3424742"/>
            <a:ext cx="3757760" cy="2036410"/>
          </a:xfrm>
          <a:prstGeom prst="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PE" sz="1300" b="1" u="sng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LÍNEA 1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es-PE" sz="13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Modalidad: Obra Pública + </a:t>
            </a:r>
            <a:r>
              <a:rPr lang="es-PE" sz="1300" b="1" dirty="0" err="1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</a:t>
            </a:r>
            <a:r>
              <a:rPr lang="es-PE" sz="13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Concesionada.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es-PE" sz="13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Estatus: </a:t>
            </a:r>
            <a:r>
              <a:rPr lang="es-PE" sz="1300" b="1" u="sng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OPERACIÓN.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es-PE" sz="13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Longitud: 34.6 Km (77% viaducto elevado).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es-PE" sz="13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Inversión: 2 MM USD.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es-PE" sz="1300" b="1" dirty="0" err="1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N°</a:t>
            </a:r>
            <a:r>
              <a:rPr lang="es-PE" sz="13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Estaciones: 26.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es-PE" sz="13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Demanda: 390 mil pasajeros/día.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es-PE" sz="13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Oferta: 40 Trenes Operativos.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es-PE" sz="13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Tiempo de espera: 3.5 minutos.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36D0B365-66C9-4F65-8904-D9A6DE460B5E}"/>
              </a:ext>
            </a:extLst>
          </p:cNvPr>
          <p:cNvSpPr/>
          <p:nvPr/>
        </p:nvSpPr>
        <p:spPr>
          <a:xfrm>
            <a:off x="8479289" y="885856"/>
            <a:ext cx="3757761" cy="2373629"/>
          </a:xfrm>
          <a:prstGeom prst="rect">
            <a:avLst/>
          </a:prstGeom>
          <a:solidFill>
            <a:schemeClr val="accent4">
              <a:lumMod val="20000"/>
              <a:lumOff val="80000"/>
              <a:alpha val="80000"/>
            </a:schemeClr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PE" sz="13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LÍNEA 2 y Ramal L4</a:t>
            </a:r>
          </a:p>
          <a:p>
            <a:pPr marL="266700" indent="-180975">
              <a:buFont typeface="Arial" panose="020B0604020202020204" pitchFamily="34" charset="0"/>
              <a:buChar char="•"/>
            </a:pPr>
            <a:r>
              <a:rPr lang="es-PE" sz="13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60000"/>
                    </a:srgbClr>
                  </a:outerShdw>
                </a:effectLst>
              </a:rPr>
              <a:t>Modalidad: Concesión Integral (APP).</a:t>
            </a:r>
          </a:p>
          <a:p>
            <a:pPr marL="266700" indent="-180975">
              <a:buFont typeface="Arial" panose="020B0604020202020204" pitchFamily="34" charset="0"/>
              <a:buChar char="•"/>
            </a:pPr>
            <a:r>
              <a:rPr lang="es-PE" sz="13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60000"/>
                    </a:srgbClr>
                  </a:outerShdw>
                </a:effectLst>
              </a:rPr>
              <a:t>Estatus: </a:t>
            </a:r>
            <a:r>
              <a:rPr lang="es-PE" sz="13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60000"/>
                    </a:srgbClr>
                  </a:outerShdw>
                </a:effectLst>
              </a:rPr>
              <a:t>EN CONSTRUCCION.</a:t>
            </a:r>
          </a:p>
          <a:p>
            <a:pPr marL="266700" indent="-180975">
              <a:buFont typeface="Arial" panose="020B0604020202020204" pitchFamily="34" charset="0"/>
              <a:buChar char="•"/>
            </a:pPr>
            <a:r>
              <a:rPr lang="es-PE" sz="13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60000"/>
                    </a:srgbClr>
                  </a:outerShdw>
                </a:effectLst>
              </a:rPr>
              <a:t>Longitud: 35 Km (27 Km L2 + 8Km RL4)</a:t>
            </a:r>
          </a:p>
          <a:p>
            <a:pPr marL="266700" indent="-180975">
              <a:buFont typeface="Arial" panose="020B0604020202020204" pitchFamily="34" charset="0"/>
              <a:buChar char="•"/>
            </a:pPr>
            <a:r>
              <a:rPr lang="es-PE" sz="13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60000"/>
                    </a:srgbClr>
                  </a:outerShdw>
                </a:effectLst>
              </a:rPr>
              <a:t>Inversión: 5.3 MM USD.</a:t>
            </a:r>
          </a:p>
          <a:p>
            <a:pPr marL="266700" indent="-180975">
              <a:buFont typeface="Arial" panose="020B0604020202020204" pitchFamily="34" charset="0"/>
              <a:buChar char="•"/>
            </a:pPr>
            <a:r>
              <a:rPr lang="es-PE" sz="13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60000"/>
                    </a:srgbClr>
                  </a:outerShdw>
                </a:effectLst>
              </a:rPr>
              <a:t>N°</a:t>
            </a:r>
            <a:r>
              <a:rPr lang="es-PE" sz="13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60000"/>
                    </a:srgbClr>
                  </a:outerShdw>
                </a:effectLst>
              </a:rPr>
              <a:t> Estaciones: 35 (27 L2 + 8 RL4)</a:t>
            </a:r>
          </a:p>
          <a:p>
            <a:pPr marL="266700" indent="-180975">
              <a:buFont typeface="Arial" panose="020B0604020202020204" pitchFamily="34" charset="0"/>
              <a:buChar char="•"/>
            </a:pPr>
            <a:r>
              <a:rPr lang="es-PE" sz="13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60000"/>
                    </a:srgbClr>
                  </a:outerShdw>
                </a:effectLst>
              </a:rPr>
              <a:t>Avance de Obra</a:t>
            </a:r>
            <a:r>
              <a:rPr lang="es-PE" sz="13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60000"/>
                    </a:srgbClr>
                  </a:outerShdw>
                </a:effectLst>
              </a:rPr>
              <a:t>: </a:t>
            </a:r>
          </a:p>
          <a:p>
            <a:pPr marL="723900" lvl="1" indent="-180975">
              <a:buFont typeface="Arial" panose="020B0604020202020204" pitchFamily="34" charset="0"/>
              <a:buChar char="•"/>
            </a:pPr>
            <a:r>
              <a:rPr lang="es-PE" sz="13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60000"/>
                    </a:srgbClr>
                  </a:outerShdw>
                </a:effectLst>
              </a:rPr>
              <a:t>3 Estaciones con obra civil concluida.</a:t>
            </a:r>
          </a:p>
          <a:p>
            <a:pPr marL="723900" lvl="1" indent="-180975">
              <a:buFont typeface="Arial" panose="020B0604020202020204" pitchFamily="34" charset="0"/>
              <a:buChar char="•"/>
            </a:pPr>
            <a:r>
              <a:rPr lang="es-PE" sz="13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60000"/>
                    </a:srgbClr>
                  </a:outerShdw>
                </a:effectLst>
              </a:rPr>
              <a:t>2 Estaciones en construcción.</a:t>
            </a:r>
          </a:p>
          <a:p>
            <a:pPr marL="723900" lvl="1" indent="-180975">
              <a:buFont typeface="Arial" panose="020B0604020202020204" pitchFamily="34" charset="0"/>
              <a:buChar char="•"/>
            </a:pPr>
            <a:r>
              <a:rPr lang="es-PE" sz="13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60000"/>
                    </a:srgbClr>
                  </a:outerShdw>
                </a:effectLst>
              </a:rPr>
              <a:t>4 Pozos de ventilación con obra civil concluida.</a:t>
            </a:r>
          </a:p>
          <a:p>
            <a:pPr marL="723900" lvl="1" indent="-180975">
              <a:buFont typeface="Arial" panose="020B0604020202020204" pitchFamily="34" charset="0"/>
              <a:buChar char="•"/>
            </a:pPr>
            <a:r>
              <a:rPr lang="es-PE" sz="13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60000"/>
                    </a:srgbClr>
                  </a:outerShdw>
                </a:effectLst>
              </a:rPr>
              <a:t>3 Pozos de ventilación en construcción.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xmlns="" id="{BCC2C934-226C-41D7-BEDB-852F7E7B92AF}"/>
              </a:ext>
            </a:extLst>
          </p:cNvPr>
          <p:cNvSpPr/>
          <p:nvPr/>
        </p:nvSpPr>
        <p:spPr>
          <a:xfrm>
            <a:off x="250966" y="1422990"/>
            <a:ext cx="3378427" cy="11538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PE" sz="13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LÍNEA 3</a:t>
            </a:r>
          </a:p>
          <a:p>
            <a:pPr marL="285750" indent="-200025" algn="just">
              <a:buFont typeface="Arial" panose="020B0604020202020204" pitchFamily="34" charset="0"/>
              <a:buChar char="•"/>
            </a:pPr>
            <a:r>
              <a:rPr lang="es-PE" sz="1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Estatus: Estudio en Revisión. 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es-PE" sz="1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Longitud Proyectada: 38.5 Km.</a:t>
            </a:r>
          </a:p>
          <a:p>
            <a:pPr marL="285750" indent="-200025">
              <a:buFont typeface="Arial" panose="020B0604020202020204" pitchFamily="34" charset="0"/>
              <a:buChar char="•"/>
            </a:pPr>
            <a:r>
              <a:rPr lang="es-PE" sz="1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Inversión Proyectada: 7.7 MM USD.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xmlns="" id="{8B6F9DAD-C937-4BE4-A0D7-9F123264BFB8}"/>
              </a:ext>
            </a:extLst>
          </p:cNvPr>
          <p:cNvSpPr/>
          <p:nvPr/>
        </p:nvSpPr>
        <p:spPr>
          <a:xfrm>
            <a:off x="4213783" y="5461152"/>
            <a:ext cx="3378427" cy="1153880"/>
          </a:xfrm>
          <a:prstGeom prst="rect">
            <a:avLst/>
          </a:prstGeom>
          <a:solidFill>
            <a:srgbClr val="FBD9E5"/>
          </a:solidFill>
          <a:ln w="317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3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LÍNEA 4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es-PE" sz="1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Estatus: Estudio de Factibilidad en revisión.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s-PE" sz="1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Longitud Proyectada: 23.6 Km.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s-PE" sz="1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Inversión Proyectada: 3.66 MM USD. </a:t>
            </a:r>
          </a:p>
        </p:txBody>
      </p:sp>
    </p:spTree>
    <p:extLst>
      <p:ext uri="{BB962C8B-B14F-4D97-AF65-F5344CB8AC3E}">
        <p14:creationId xmlns:p14="http://schemas.microsoft.com/office/powerpoint/2010/main" val="1939280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8ECDB4D2-F168-4199-B146-7221AAE1F015}"/>
              </a:ext>
            </a:extLst>
          </p:cNvPr>
          <p:cNvSpPr txBox="1"/>
          <p:nvPr/>
        </p:nvSpPr>
        <p:spPr>
          <a:xfrm>
            <a:off x="2984235" y="87725"/>
            <a:ext cx="8099749" cy="638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800" i="0" dirty="0">
                <a:solidFill>
                  <a:srgbClr val="FF0000"/>
                </a:solidFill>
                <a:effectLst/>
                <a:latin typeface="Calibri" panose="020F0502020204030204"/>
              </a:rPr>
              <a:t>Línea 3 de la Red Básica del Metro de Lima y Callao</a:t>
            </a: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xmlns="" id="{56B9D6C6-07CB-4358-A303-E94FE098C7A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2335" y="1475505"/>
          <a:ext cx="5453449" cy="3803646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1894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88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34723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Objeto: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r>
                        <a:rPr lang="es-PE" sz="1300" dirty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Candara" panose="020E0502030303020204" pitchFamily="34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Reducir los tiempos de viajes de los usuarios que necesitan movilizarse entre los distritos del norte y sur (Comas – San Juan de Miraflores) de la capital; fortaleciendo el Sistema de Transporte Público Urbano de Lima Metropolitana y Callao. 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3952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Longitud: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38 km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3952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Modalidad: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Iniciativa</a:t>
                      </a:r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 Estatal Cofinanciada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298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Periodo de Concesión: 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30 años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3952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Monto de Inversión: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419" sz="1300" dirty="0"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US</a:t>
                      </a:r>
                      <a:r>
                        <a:rPr lang="es-PE" sz="1300" dirty="0"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$ 5 961.2</a:t>
                      </a:r>
                      <a:r>
                        <a:rPr lang="es-419" sz="1300" dirty="0"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s-PE" sz="1300" dirty="0"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millones 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298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Fecha</a:t>
                      </a:r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 Estimada de Adjudicación: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En Estudio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16" name="Grupo 15">
            <a:extLst>
              <a:ext uri="{FF2B5EF4-FFF2-40B4-BE49-F238E27FC236}">
                <a16:creationId xmlns:a16="http://schemas.microsoft.com/office/drawing/2014/main" xmlns="" id="{8F835943-B71C-4728-9EED-3085CD17F99A}"/>
              </a:ext>
            </a:extLst>
          </p:cNvPr>
          <p:cNvGrpSpPr/>
          <p:nvPr/>
        </p:nvGrpSpPr>
        <p:grpSpPr>
          <a:xfrm>
            <a:off x="887584" y="5439714"/>
            <a:ext cx="4728516" cy="951018"/>
            <a:chOff x="543701" y="5670744"/>
            <a:chExt cx="4298649" cy="955383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xmlns="" id="{40D37E91-028C-492A-B6FA-7FF76C4FECC0}"/>
                </a:ext>
              </a:extLst>
            </p:cNvPr>
            <p:cNvGrpSpPr/>
            <p:nvPr/>
          </p:nvGrpSpPr>
          <p:grpSpPr>
            <a:xfrm>
              <a:off x="543701" y="5670744"/>
              <a:ext cx="4298649" cy="460391"/>
              <a:chOff x="543701" y="5486538"/>
              <a:chExt cx="4658317" cy="578693"/>
            </a:xfrm>
          </p:grpSpPr>
          <p:sp>
            <p:nvSpPr>
              <p:cNvPr id="22" name="Forma libre 73">
                <a:extLst>
                  <a:ext uri="{FF2B5EF4-FFF2-40B4-BE49-F238E27FC236}">
                    <a16:creationId xmlns:a16="http://schemas.microsoft.com/office/drawing/2014/main" xmlns="" id="{5F3715D8-B889-49D3-A079-B3A9E974FFC7}"/>
                  </a:ext>
                </a:extLst>
              </p:cNvPr>
              <p:cNvSpPr/>
              <p:nvPr/>
            </p:nvSpPr>
            <p:spPr>
              <a:xfrm>
                <a:off x="2672984" y="5486538"/>
                <a:ext cx="1557109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orma libre 53">
                <a:extLst>
                  <a:ext uri="{FF2B5EF4-FFF2-40B4-BE49-F238E27FC236}">
                    <a16:creationId xmlns:a16="http://schemas.microsoft.com/office/drawing/2014/main" xmlns="" id="{7C7ED677-CC23-4429-A7FA-A525CA7D5605}"/>
                  </a:ext>
                </a:extLst>
              </p:cNvPr>
              <p:cNvSpPr/>
              <p:nvPr/>
            </p:nvSpPr>
            <p:spPr>
              <a:xfrm>
                <a:off x="543701" y="5486538"/>
                <a:ext cx="120371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orma libre 67">
                <a:extLst>
                  <a:ext uri="{FF2B5EF4-FFF2-40B4-BE49-F238E27FC236}">
                    <a16:creationId xmlns:a16="http://schemas.microsoft.com/office/drawing/2014/main" xmlns="" id="{E7DC8A91-6C34-4650-A399-FBF9BDCB5CB2}"/>
                  </a:ext>
                </a:extLst>
              </p:cNvPr>
              <p:cNvSpPr/>
              <p:nvPr/>
            </p:nvSpPr>
            <p:spPr>
              <a:xfrm>
                <a:off x="1606807" y="5486538"/>
                <a:ext cx="1195343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>
                    <a:solidFill>
                      <a:schemeClr val="tx1"/>
                    </a:solidFill>
                  </a:rPr>
                  <a:t>FORMULACIÓN</a:t>
                </a:r>
              </a:p>
            </p:txBody>
          </p:sp>
          <p:sp>
            <p:nvSpPr>
              <p:cNvPr id="25" name="Forma libre 69">
                <a:extLst>
                  <a:ext uri="{FF2B5EF4-FFF2-40B4-BE49-F238E27FC236}">
                    <a16:creationId xmlns:a16="http://schemas.microsoft.com/office/drawing/2014/main" xmlns="" id="{1D06F299-88DC-42FF-8396-29FCAF3385DF}"/>
                  </a:ext>
                </a:extLst>
              </p:cNvPr>
              <p:cNvSpPr/>
              <p:nvPr/>
            </p:nvSpPr>
            <p:spPr>
              <a:xfrm>
                <a:off x="4063921" y="5486538"/>
                <a:ext cx="113809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tángulo 70">
                <a:extLst>
                  <a:ext uri="{FF2B5EF4-FFF2-40B4-BE49-F238E27FC236}">
                    <a16:creationId xmlns:a16="http://schemas.microsoft.com/office/drawing/2014/main" xmlns="" id="{FE2F3EDB-3A3A-452E-9B68-78C7971A9009}"/>
                  </a:ext>
                </a:extLst>
              </p:cNvPr>
              <p:cNvSpPr/>
              <p:nvPr/>
            </p:nvSpPr>
            <p:spPr>
              <a:xfrm>
                <a:off x="737454" y="5596602"/>
                <a:ext cx="845680" cy="36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700" b="1" dirty="0"/>
                  <a:t>PLANEAMIENTO Y PROGRAMACIÓN </a:t>
                </a:r>
                <a:endParaRPr lang="es-PE" sz="700" b="1" dirty="0"/>
              </a:p>
            </p:txBody>
          </p:sp>
          <p:sp>
            <p:nvSpPr>
              <p:cNvPr id="27" name="Forma libre 73">
                <a:extLst>
                  <a:ext uri="{FF2B5EF4-FFF2-40B4-BE49-F238E27FC236}">
                    <a16:creationId xmlns:a16="http://schemas.microsoft.com/office/drawing/2014/main" xmlns="" id="{52BCBBCE-F970-41F0-81C5-CADDA5310F94}"/>
                  </a:ext>
                </a:extLst>
              </p:cNvPr>
              <p:cNvSpPr/>
              <p:nvPr/>
            </p:nvSpPr>
            <p:spPr>
              <a:xfrm>
                <a:off x="2673764" y="5486538"/>
                <a:ext cx="92313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ectángulo 76">
                <a:extLst>
                  <a:ext uri="{FF2B5EF4-FFF2-40B4-BE49-F238E27FC236}">
                    <a16:creationId xmlns:a16="http://schemas.microsoft.com/office/drawing/2014/main" xmlns="" id="{87F3B29E-F62D-419E-85E9-C67A9756BE19}"/>
                  </a:ext>
                </a:extLst>
              </p:cNvPr>
              <p:cNvSpPr/>
              <p:nvPr/>
            </p:nvSpPr>
            <p:spPr>
              <a:xfrm>
                <a:off x="3571912" y="5586191"/>
                <a:ext cx="658181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TRANSAC-CIÓN</a:t>
                </a:r>
              </a:p>
            </p:txBody>
          </p:sp>
          <p:sp>
            <p:nvSpPr>
              <p:cNvPr id="29" name="Rectángulo 80">
                <a:extLst>
                  <a:ext uri="{FF2B5EF4-FFF2-40B4-BE49-F238E27FC236}">
                    <a16:creationId xmlns:a16="http://schemas.microsoft.com/office/drawing/2014/main" xmlns="" id="{2E6ACE2D-4DD2-4BFC-8138-5416A98F264D}"/>
                  </a:ext>
                </a:extLst>
              </p:cNvPr>
              <p:cNvSpPr/>
              <p:nvPr/>
            </p:nvSpPr>
            <p:spPr>
              <a:xfrm>
                <a:off x="2853680" y="5604840"/>
                <a:ext cx="667638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ESTRUCTU-RACIÓN</a:t>
                </a:r>
                <a:endParaRPr lang="es-PE" sz="700" dirty="0"/>
              </a:p>
            </p:txBody>
          </p:sp>
          <p:sp>
            <p:nvSpPr>
              <p:cNvPr id="30" name="Rectángulo 126">
                <a:extLst>
                  <a:ext uri="{FF2B5EF4-FFF2-40B4-BE49-F238E27FC236}">
                    <a16:creationId xmlns:a16="http://schemas.microsoft.com/office/drawing/2014/main" xmlns="" id="{2CA009E3-F182-4C55-879C-4D5E5A38AA93}"/>
                  </a:ext>
                </a:extLst>
              </p:cNvPr>
              <p:cNvSpPr/>
              <p:nvPr/>
            </p:nvSpPr>
            <p:spPr>
              <a:xfrm>
                <a:off x="4197141" y="5594827"/>
                <a:ext cx="833782" cy="36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/>
                  <a:t>EJECUCIÓN CONTRACTUAL</a:t>
                </a:r>
              </a:p>
            </p:txBody>
          </p:sp>
        </p:grpSp>
        <p:sp>
          <p:nvSpPr>
            <p:cNvPr id="18" name="Cerrar llave 87">
              <a:extLst>
                <a:ext uri="{FF2B5EF4-FFF2-40B4-BE49-F238E27FC236}">
                  <a16:creationId xmlns:a16="http://schemas.microsoft.com/office/drawing/2014/main" xmlns="" id="{224B5E8A-CA6F-4A01-B386-4C2D6C1057F6}"/>
                </a:ext>
              </a:extLst>
            </p:cNvPr>
            <p:cNvSpPr/>
            <p:nvPr/>
          </p:nvSpPr>
          <p:spPr>
            <a:xfrm rot="5400000" flipV="1">
              <a:off x="1958888" y="5830655"/>
              <a:ext cx="162737" cy="890700"/>
            </a:xfrm>
            <a:prstGeom prst="rightBrace">
              <a:avLst>
                <a:gd name="adj1" fmla="val 49645"/>
                <a:gd name="adj2" fmla="val 5209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 sz="1351"/>
            </a:p>
          </p:txBody>
        </p:sp>
        <p:grpSp>
          <p:nvGrpSpPr>
            <p:cNvPr id="19" name="Grupo 88">
              <a:extLst>
                <a:ext uri="{FF2B5EF4-FFF2-40B4-BE49-F238E27FC236}">
                  <a16:creationId xmlns:a16="http://schemas.microsoft.com/office/drawing/2014/main" xmlns="" id="{5AA2848D-95A5-4BAD-8DA7-0A1CBCAA96AB}"/>
                </a:ext>
              </a:extLst>
            </p:cNvPr>
            <p:cNvGrpSpPr/>
            <p:nvPr/>
          </p:nvGrpSpPr>
          <p:grpSpPr>
            <a:xfrm>
              <a:off x="1510281" y="6350817"/>
              <a:ext cx="1075102" cy="275310"/>
              <a:chOff x="5031640" y="4175597"/>
              <a:chExt cx="1240469" cy="692497"/>
            </a:xfrm>
          </p:grpSpPr>
          <p:sp>
            <p:nvSpPr>
              <p:cNvPr id="20" name="Documento 97">
                <a:extLst>
                  <a:ext uri="{FF2B5EF4-FFF2-40B4-BE49-F238E27FC236}">
                    <a16:creationId xmlns:a16="http://schemas.microsoft.com/office/drawing/2014/main" xmlns="" id="{5149DA8F-0C44-4B12-BBD1-3802ABCE16C7}"/>
                  </a:ext>
                </a:extLst>
              </p:cNvPr>
              <p:cNvSpPr/>
              <p:nvPr/>
            </p:nvSpPr>
            <p:spPr>
              <a:xfrm>
                <a:off x="5052127" y="4219605"/>
                <a:ext cx="1104854" cy="648489"/>
              </a:xfrm>
              <a:prstGeom prst="flowChartDocumen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652" eaLnBrk="0" fontAlgn="base" hangingPunct="0">
                  <a:lnSpc>
                    <a:spcPts val="2328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PE" sz="1801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Rectángulo redondeado 109">
                <a:extLst>
                  <a:ext uri="{FF2B5EF4-FFF2-40B4-BE49-F238E27FC236}">
                    <a16:creationId xmlns:a16="http://schemas.microsoft.com/office/drawing/2014/main" xmlns="" id="{A10AE5D1-17A5-4699-A353-ED6275B68AE7}"/>
                  </a:ext>
                </a:extLst>
              </p:cNvPr>
              <p:cNvSpPr/>
              <p:nvPr/>
            </p:nvSpPr>
            <p:spPr>
              <a:xfrm>
                <a:off x="5031640" y="4175597"/>
                <a:ext cx="1240469" cy="684173"/>
              </a:xfrm>
              <a:prstGeom prst="round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652">
                  <a:defRPr/>
                </a:pPr>
                <a:r>
                  <a:rPr lang="es-PE" sz="1000" i="1" kern="0" dirty="0">
                    <a:solidFill>
                      <a:prstClr val="black"/>
                    </a:solidFill>
                  </a:rPr>
                  <a:t>Estado Actual</a:t>
                </a:r>
              </a:p>
            </p:txBody>
          </p:sp>
        </p:grp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E1EE0FA9-BF5C-4F14-B4A4-996417B34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134" y="1475504"/>
            <a:ext cx="5629283" cy="37425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79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8ECDB4D2-F168-4199-B146-7221AAE1F015}"/>
              </a:ext>
            </a:extLst>
          </p:cNvPr>
          <p:cNvSpPr txBox="1"/>
          <p:nvPr/>
        </p:nvSpPr>
        <p:spPr>
          <a:xfrm>
            <a:off x="2984235" y="87725"/>
            <a:ext cx="8099749" cy="638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3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800" i="0" dirty="0">
                <a:solidFill>
                  <a:srgbClr val="FF0000"/>
                </a:solidFill>
                <a:effectLst/>
                <a:latin typeface="Calibri" panose="020F0502020204030204"/>
              </a:rPr>
              <a:t>Línea 4 de la Red Básica del Metro de Lima y Callao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7811F3B8-5CF6-4060-8B55-A98E725ADB4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2335" y="1475505"/>
          <a:ext cx="5453449" cy="3859829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1894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88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8542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Objeto: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PE" sz="1300" dirty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Reducir los tiempos de viaje de los usuarios que necesitan movilizarse entre los distritos del este y oeste (Ate-Callao) de la capital, fortaleciendo el Sistema de Transporte Público Urbano de Lima Metropolitana y Callao.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50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Longitud: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29 km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50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Modalidad: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Iniciativa</a:t>
                      </a:r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 Estatal Cofinanciada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4462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Periodo de Concesión: 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30 años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50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Monto de Inversión: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419" sz="1300" dirty="0"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US</a:t>
                      </a:r>
                      <a:r>
                        <a:rPr lang="es-PE" sz="1300" dirty="0"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$ 4 440.8 millones 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4462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Fecha</a:t>
                      </a:r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 Estimada de Adjudicación: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  <a:ea typeface="Cambria Math" panose="02040503050406030204" pitchFamily="18" charset="0"/>
                        </a:rPr>
                        <a:t>En Estudio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38BC4DC9-C815-46D4-947F-A05EB24B872C}"/>
              </a:ext>
            </a:extLst>
          </p:cNvPr>
          <p:cNvGrpSpPr/>
          <p:nvPr/>
        </p:nvGrpSpPr>
        <p:grpSpPr>
          <a:xfrm>
            <a:off x="887584" y="5439714"/>
            <a:ext cx="4728516" cy="951018"/>
            <a:chOff x="543701" y="5670744"/>
            <a:chExt cx="4298649" cy="955383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xmlns="" id="{E9228FE5-8B81-4D51-910F-A7416D775679}"/>
                </a:ext>
              </a:extLst>
            </p:cNvPr>
            <p:cNvGrpSpPr/>
            <p:nvPr/>
          </p:nvGrpSpPr>
          <p:grpSpPr>
            <a:xfrm>
              <a:off x="543701" y="5670744"/>
              <a:ext cx="4298649" cy="460391"/>
              <a:chOff x="543701" y="5486538"/>
              <a:chExt cx="4658317" cy="578693"/>
            </a:xfrm>
          </p:grpSpPr>
          <p:sp>
            <p:nvSpPr>
              <p:cNvPr id="10" name="Forma libre 73">
                <a:extLst>
                  <a:ext uri="{FF2B5EF4-FFF2-40B4-BE49-F238E27FC236}">
                    <a16:creationId xmlns:a16="http://schemas.microsoft.com/office/drawing/2014/main" xmlns="" id="{4A6F3DED-8FF1-42BF-847B-3388F1A2C244}"/>
                  </a:ext>
                </a:extLst>
              </p:cNvPr>
              <p:cNvSpPr/>
              <p:nvPr/>
            </p:nvSpPr>
            <p:spPr>
              <a:xfrm>
                <a:off x="2672984" y="5486538"/>
                <a:ext cx="1557109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orma libre 53">
                <a:extLst>
                  <a:ext uri="{FF2B5EF4-FFF2-40B4-BE49-F238E27FC236}">
                    <a16:creationId xmlns:a16="http://schemas.microsoft.com/office/drawing/2014/main" xmlns="" id="{8A9EC5C1-2106-42BE-9912-03DFDFA6B2F7}"/>
                  </a:ext>
                </a:extLst>
              </p:cNvPr>
              <p:cNvSpPr/>
              <p:nvPr/>
            </p:nvSpPr>
            <p:spPr>
              <a:xfrm>
                <a:off x="543701" y="5486538"/>
                <a:ext cx="120371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orma libre 67">
                <a:extLst>
                  <a:ext uri="{FF2B5EF4-FFF2-40B4-BE49-F238E27FC236}">
                    <a16:creationId xmlns:a16="http://schemas.microsoft.com/office/drawing/2014/main" xmlns="" id="{75389B42-1DD5-47E8-AE9B-216AE52252A3}"/>
                  </a:ext>
                </a:extLst>
              </p:cNvPr>
              <p:cNvSpPr/>
              <p:nvPr/>
            </p:nvSpPr>
            <p:spPr>
              <a:xfrm>
                <a:off x="1606807" y="5486538"/>
                <a:ext cx="1195343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>
                    <a:solidFill>
                      <a:schemeClr val="tx1"/>
                    </a:solidFill>
                  </a:rPr>
                  <a:t>FORMULACIÓN</a:t>
                </a:r>
              </a:p>
            </p:txBody>
          </p:sp>
          <p:sp>
            <p:nvSpPr>
              <p:cNvPr id="13" name="Forma libre 69">
                <a:extLst>
                  <a:ext uri="{FF2B5EF4-FFF2-40B4-BE49-F238E27FC236}">
                    <a16:creationId xmlns:a16="http://schemas.microsoft.com/office/drawing/2014/main" xmlns="" id="{49757B91-33A1-4B4A-827A-3C665BD74494}"/>
                  </a:ext>
                </a:extLst>
              </p:cNvPr>
              <p:cNvSpPr/>
              <p:nvPr/>
            </p:nvSpPr>
            <p:spPr>
              <a:xfrm>
                <a:off x="4063921" y="5486538"/>
                <a:ext cx="113809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tángulo 70">
                <a:extLst>
                  <a:ext uri="{FF2B5EF4-FFF2-40B4-BE49-F238E27FC236}">
                    <a16:creationId xmlns:a16="http://schemas.microsoft.com/office/drawing/2014/main" xmlns="" id="{486E4346-2963-4B7D-8778-23B4C1B41EA3}"/>
                  </a:ext>
                </a:extLst>
              </p:cNvPr>
              <p:cNvSpPr/>
              <p:nvPr/>
            </p:nvSpPr>
            <p:spPr>
              <a:xfrm>
                <a:off x="737454" y="5596602"/>
                <a:ext cx="845680" cy="36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700" b="1" dirty="0"/>
                  <a:t>PLANEAMIENTO Y PROGRAMACIÓN </a:t>
                </a:r>
                <a:endParaRPr lang="es-PE" sz="700" b="1" dirty="0"/>
              </a:p>
            </p:txBody>
          </p:sp>
          <p:sp>
            <p:nvSpPr>
              <p:cNvPr id="16" name="Forma libre 73">
                <a:extLst>
                  <a:ext uri="{FF2B5EF4-FFF2-40B4-BE49-F238E27FC236}">
                    <a16:creationId xmlns:a16="http://schemas.microsoft.com/office/drawing/2014/main" xmlns="" id="{45BBFF35-B41C-4C43-ABF8-8B7A0F57CBAD}"/>
                  </a:ext>
                </a:extLst>
              </p:cNvPr>
              <p:cNvSpPr/>
              <p:nvPr/>
            </p:nvSpPr>
            <p:spPr>
              <a:xfrm>
                <a:off x="2673764" y="5486538"/>
                <a:ext cx="92313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ángulo 76">
                <a:extLst>
                  <a:ext uri="{FF2B5EF4-FFF2-40B4-BE49-F238E27FC236}">
                    <a16:creationId xmlns:a16="http://schemas.microsoft.com/office/drawing/2014/main" xmlns="" id="{4BC99930-6CE6-4410-AB66-D6D16E448043}"/>
                  </a:ext>
                </a:extLst>
              </p:cNvPr>
              <p:cNvSpPr/>
              <p:nvPr/>
            </p:nvSpPr>
            <p:spPr>
              <a:xfrm>
                <a:off x="3571912" y="5586191"/>
                <a:ext cx="658181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TRANSAC-CIÓN</a:t>
                </a:r>
              </a:p>
            </p:txBody>
          </p:sp>
          <p:sp>
            <p:nvSpPr>
              <p:cNvPr id="18" name="Rectángulo 80">
                <a:extLst>
                  <a:ext uri="{FF2B5EF4-FFF2-40B4-BE49-F238E27FC236}">
                    <a16:creationId xmlns:a16="http://schemas.microsoft.com/office/drawing/2014/main" xmlns="" id="{41540279-8FC0-4076-BE2F-3C5AC8FD3995}"/>
                  </a:ext>
                </a:extLst>
              </p:cNvPr>
              <p:cNvSpPr/>
              <p:nvPr/>
            </p:nvSpPr>
            <p:spPr>
              <a:xfrm>
                <a:off x="2853680" y="5604840"/>
                <a:ext cx="667638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ESTRUCTU-RACIÓN</a:t>
                </a:r>
                <a:endParaRPr lang="es-PE" sz="700" dirty="0"/>
              </a:p>
            </p:txBody>
          </p:sp>
          <p:sp>
            <p:nvSpPr>
              <p:cNvPr id="19" name="Rectángulo 126">
                <a:extLst>
                  <a:ext uri="{FF2B5EF4-FFF2-40B4-BE49-F238E27FC236}">
                    <a16:creationId xmlns:a16="http://schemas.microsoft.com/office/drawing/2014/main" xmlns="" id="{3F834535-5AD0-44F0-8775-33B304564A1F}"/>
                  </a:ext>
                </a:extLst>
              </p:cNvPr>
              <p:cNvSpPr/>
              <p:nvPr/>
            </p:nvSpPr>
            <p:spPr>
              <a:xfrm>
                <a:off x="4197141" y="5594827"/>
                <a:ext cx="833782" cy="36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/>
                  <a:t>EJECUCIÓN CONTRACTUAL</a:t>
                </a:r>
              </a:p>
            </p:txBody>
          </p:sp>
        </p:grpSp>
        <p:sp>
          <p:nvSpPr>
            <p:cNvPr id="6" name="Cerrar llave 87">
              <a:extLst>
                <a:ext uri="{FF2B5EF4-FFF2-40B4-BE49-F238E27FC236}">
                  <a16:creationId xmlns:a16="http://schemas.microsoft.com/office/drawing/2014/main" xmlns="" id="{83BB742C-C74B-4B07-B04F-177E99159255}"/>
                </a:ext>
              </a:extLst>
            </p:cNvPr>
            <p:cNvSpPr/>
            <p:nvPr/>
          </p:nvSpPr>
          <p:spPr>
            <a:xfrm rot="5400000" flipV="1">
              <a:off x="1958888" y="5830655"/>
              <a:ext cx="162737" cy="890700"/>
            </a:xfrm>
            <a:prstGeom prst="rightBrace">
              <a:avLst>
                <a:gd name="adj1" fmla="val 49645"/>
                <a:gd name="adj2" fmla="val 5209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 sz="1351"/>
            </a:p>
          </p:txBody>
        </p:sp>
        <p:grpSp>
          <p:nvGrpSpPr>
            <p:cNvPr id="7" name="Grupo 88">
              <a:extLst>
                <a:ext uri="{FF2B5EF4-FFF2-40B4-BE49-F238E27FC236}">
                  <a16:creationId xmlns:a16="http://schemas.microsoft.com/office/drawing/2014/main" xmlns="" id="{BB4D76EB-C9BD-4EF2-BB36-00BD6B678FF9}"/>
                </a:ext>
              </a:extLst>
            </p:cNvPr>
            <p:cNvGrpSpPr/>
            <p:nvPr/>
          </p:nvGrpSpPr>
          <p:grpSpPr>
            <a:xfrm>
              <a:off x="1510281" y="6350817"/>
              <a:ext cx="1075102" cy="275310"/>
              <a:chOff x="5031640" y="4175597"/>
              <a:chExt cx="1240469" cy="692497"/>
            </a:xfrm>
          </p:grpSpPr>
          <p:sp>
            <p:nvSpPr>
              <p:cNvPr id="8" name="Documento 97">
                <a:extLst>
                  <a:ext uri="{FF2B5EF4-FFF2-40B4-BE49-F238E27FC236}">
                    <a16:creationId xmlns:a16="http://schemas.microsoft.com/office/drawing/2014/main" xmlns="" id="{F71D1CCC-21C8-45EE-A014-078210186A6E}"/>
                  </a:ext>
                </a:extLst>
              </p:cNvPr>
              <p:cNvSpPr/>
              <p:nvPr/>
            </p:nvSpPr>
            <p:spPr>
              <a:xfrm>
                <a:off x="5052127" y="4219605"/>
                <a:ext cx="1104854" cy="648489"/>
              </a:xfrm>
              <a:prstGeom prst="flowChartDocumen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652" eaLnBrk="0" fontAlgn="base" hangingPunct="0">
                  <a:lnSpc>
                    <a:spcPts val="2328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PE" sz="1801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Rectángulo redondeado 109">
                <a:extLst>
                  <a:ext uri="{FF2B5EF4-FFF2-40B4-BE49-F238E27FC236}">
                    <a16:creationId xmlns:a16="http://schemas.microsoft.com/office/drawing/2014/main" xmlns="" id="{C5D6FF22-DFA2-4B2F-82BD-D2AA1CD12599}"/>
                  </a:ext>
                </a:extLst>
              </p:cNvPr>
              <p:cNvSpPr/>
              <p:nvPr/>
            </p:nvSpPr>
            <p:spPr>
              <a:xfrm>
                <a:off x="5031640" y="4175597"/>
                <a:ext cx="1240469" cy="684173"/>
              </a:xfrm>
              <a:prstGeom prst="round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652">
                  <a:defRPr/>
                </a:pPr>
                <a:r>
                  <a:rPr lang="es-PE" sz="1000" i="1" kern="0" dirty="0">
                    <a:solidFill>
                      <a:prstClr val="black"/>
                    </a:solidFill>
                  </a:rPr>
                  <a:t>Estado Actual</a:t>
                </a:r>
              </a:p>
            </p:txBody>
          </p:sp>
        </p:grpSp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B2F45C5D-7486-44E0-8042-74FFD23D0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055" y="1475505"/>
            <a:ext cx="5637521" cy="37425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4276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 bwMode="auto">
          <a:xfrm>
            <a:off x="3641074" y="1907020"/>
            <a:ext cx="4713217" cy="301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s-PE" sz="4000" b="1" dirty="0">
                <a:solidFill>
                  <a:prstClr val="white"/>
                </a:solidFill>
              </a:rPr>
              <a:t>Transporte Aéreo</a:t>
            </a:r>
            <a:endParaRPr lang="es-PE" sz="4000" dirty="0">
              <a:solidFill>
                <a:prstClr val="white"/>
              </a:solidFill>
              <a:latin typeface="Calibri" panose="020F0502020204030204"/>
              <a:ea typeface="Frutiger-Light" panose="02020603050405020304" pitchFamily="18" charset="0"/>
              <a:cs typeface="Frutiger-Light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987040" y="2086101"/>
            <a:ext cx="6000206" cy="2704806"/>
          </a:xfrm>
          <a:prstGeom prst="rect">
            <a:avLst/>
          </a:prstGeom>
          <a:noFill/>
          <a:ln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783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1 Título"/>
          <p:cNvSpPr txBox="1">
            <a:spLocks/>
          </p:cNvSpPr>
          <p:nvPr/>
        </p:nvSpPr>
        <p:spPr bwMode="auto">
          <a:xfrm>
            <a:off x="3793233" y="146066"/>
            <a:ext cx="7419743" cy="61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PE" sz="3199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SISTEMA AEROPORTUARIO NACIONAL</a:t>
            </a:r>
          </a:p>
          <a:p>
            <a:r>
              <a:rPr lang="es-ES" sz="3199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endParaRPr lang="es-PE" sz="3199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5" name="Tabla 24"/>
          <p:cNvGraphicFramePr>
            <a:graphicFrameLocks noGrp="1"/>
          </p:cNvGraphicFramePr>
          <p:nvPr>
            <p:extLst/>
          </p:nvPr>
        </p:nvGraphicFramePr>
        <p:xfrm>
          <a:off x="579288" y="1750959"/>
          <a:ext cx="5582505" cy="100576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5304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20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5193">
                <a:tc>
                  <a:txBody>
                    <a:bodyPr/>
                    <a:lstStyle/>
                    <a:p>
                      <a:r>
                        <a:rPr lang="es-PE" sz="1600" dirty="0"/>
                        <a:t>Aeropuertos</a:t>
                      </a:r>
                      <a:r>
                        <a:rPr lang="es-PE" sz="1600" baseline="0" dirty="0"/>
                        <a:t> internacionales</a:t>
                      </a:r>
                      <a:endParaRPr lang="es-PE" sz="1600" b="1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600" dirty="0"/>
                        <a:t>11</a:t>
                      </a:r>
                      <a:endParaRPr lang="es-PE" sz="1600" b="1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5193">
                <a:tc>
                  <a:txBody>
                    <a:bodyPr/>
                    <a:lstStyle/>
                    <a:p>
                      <a:r>
                        <a:rPr lang="es-PE" sz="1600" dirty="0"/>
                        <a:t>Aeropuertos nacionales</a:t>
                      </a:r>
                      <a:endParaRPr lang="es-PE" sz="1600" b="1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600" dirty="0"/>
                        <a:t>19</a:t>
                      </a:r>
                      <a:endParaRPr lang="es-PE" sz="1600" b="1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5193">
                <a:tc>
                  <a:txBody>
                    <a:bodyPr/>
                    <a:lstStyle/>
                    <a:p>
                      <a:r>
                        <a:rPr lang="es-PE" sz="1600" dirty="0"/>
                        <a:t>Aeródromos</a:t>
                      </a:r>
                      <a:endParaRPr lang="es-PE" sz="1600" b="1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600" dirty="0"/>
                        <a:t>59</a:t>
                      </a:r>
                      <a:endParaRPr lang="es-PE" sz="1600" b="1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80904DA1-3230-4765-B62A-15A6C7BE9FA8}"/>
              </a:ext>
            </a:extLst>
          </p:cNvPr>
          <p:cNvSpPr/>
          <p:nvPr/>
        </p:nvSpPr>
        <p:spPr>
          <a:xfrm>
            <a:off x="586502" y="5349178"/>
            <a:ext cx="5575290" cy="93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052" indent="-457052" algn="just">
              <a:buFont typeface="Arial" panose="020B0604020202020204" pitchFamily="34" charset="0"/>
              <a:buChar char="•"/>
            </a:pPr>
            <a:r>
              <a:rPr lang="es-MX" sz="1100" dirty="0">
                <a:solidFill>
                  <a:schemeClr val="tx2"/>
                </a:solidFill>
              </a:rPr>
              <a:t>AL AÑO 2017, EL PERU REGISTRÓ UN NIVEL DE TRÁFICO AÉREO DE 22.7 MILLONES DE PASAJEROS, MAS DEL DOBLE DEL AÑO 2010.</a:t>
            </a:r>
          </a:p>
          <a:p>
            <a:pPr marL="457052" indent="-457052" algn="just"/>
            <a:endParaRPr lang="es-MX" sz="1100" dirty="0">
              <a:solidFill>
                <a:schemeClr val="tx2"/>
              </a:solidFill>
            </a:endParaRPr>
          </a:p>
          <a:p>
            <a:pPr marL="457052" indent="-457052" algn="just">
              <a:buFont typeface="Arial" panose="020B0604020202020204" pitchFamily="34" charset="0"/>
              <a:buChar char="•"/>
            </a:pPr>
            <a:r>
              <a:rPr lang="es-MX" sz="1100" dirty="0">
                <a:solidFill>
                  <a:schemeClr val="tx2"/>
                </a:solidFill>
              </a:rPr>
              <a:t>SE PROYECTA QUE EL TRÁFICO AÉREO DE PASAJEROS CRECERÁ EN 8.1% PROMEDIO ANUAL Y QUE ALCANZARÁ UN NIVEL DE 30.9 MILLONES DE PASAJEROS AL AÑO 2021.</a:t>
            </a:r>
            <a:endParaRPr lang="es-PE" sz="1100" dirty="0">
              <a:solidFill>
                <a:schemeClr val="tx2"/>
              </a:solidFill>
            </a:endParaRPr>
          </a:p>
        </p:txBody>
      </p:sp>
      <p:graphicFrame>
        <p:nvGraphicFramePr>
          <p:cNvPr id="27" name="17 Gráfico">
            <a:extLst>
              <a:ext uri="{FF2B5EF4-FFF2-40B4-BE49-F238E27FC236}">
                <a16:creationId xmlns:a16="http://schemas.microsoft.com/office/drawing/2014/main" xmlns="" id="{0195F56D-184E-4505-8302-1FC92024549D}"/>
              </a:ext>
            </a:extLst>
          </p:cNvPr>
          <p:cNvGraphicFramePr/>
          <p:nvPr>
            <p:extLst/>
          </p:nvPr>
        </p:nvGraphicFramePr>
        <p:xfrm>
          <a:off x="769064" y="3125975"/>
          <a:ext cx="5205640" cy="2160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08884C94-5818-4419-A790-1206A5F003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780" t="8191" r="32458" b="2689"/>
          <a:stretch/>
        </p:blipFill>
        <p:spPr>
          <a:xfrm>
            <a:off x="6912359" y="1168445"/>
            <a:ext cx="5016986" cy="569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67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 bwMode="auto">
          <a:xfrm>
            <a:off x="3641074" y="1907020"/>
            <a:ext cx="4713217" cy="301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s-PE" sz="4000" b="1" dirty="0">
                <a:solidFill>
                  <a:prstClr val="white"/>
                </a:solidFill>
              </a:rPr>
              <a:t>Transporte Terrestre</a:t>
            </a:r>
            <a:endParaRPr lang="es-PE" sz="40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es-PE" sz="4000" dirty="0">
                <a:solidFill>
                  <a:prstClr val="white"/>
                </a:solidFill>
                <a:latin typeface="Calibri" panose="020F0502020204030204"/>
                <a:ea typeface="Frutiger-Light" panose="02020603050405020304" pitchFamily="18" charset="0"/>
                <a:cs typeface="Frutiger-Light" panose="02020603050405020304" pitchFamily="18" charset="0"/>
              </a:rPr>
              <a:t>Carreteras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987040" y="2086101"/>
            <a:ext cx="6000206" cy="2704806"/>
          </a:xfrm>
          <a:prstGeom prst="rect">
            <a:avLst/>
          </a:prstGeom>
          <a:noFill/>
          <a:ln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04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AA2D6B3D-B86D-4B97-A564-B6242A37FF72}"/>
              </a:ext>
            </a:extLst>
          </p:cNvPr>
          <p:cNvSpPr txBox="1"/>
          <p:nvPr/>
        </p:nvSpPr>
        <p:spPr>
          <a:xfrm>
            <a:off x="3710115" y="1"/>
            <a:ext cx="7302775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199" b="1" dirty="0">
                <a:solidFill>
                  <a:srgbClr val="FF0000"/>
                </a:solidFill>
              </a:rPr>
              <a:t>INFRAESTRUCTURA AEROPORTUARIA – </a:t>
            </a:r>
          </a:p>
          <a:p>
            <a:r>
              <a:rPr lang="es-PE" sz="3199" b="1" dirty="0">
                <a:solidFill>
                  <a:srgbClr val="FF0000"/>
                </a:solidFill>
              </a:rPr>
              <a:t>ESTADO ACTUAL</a:t>
            </a:r>
          </a:p>
        </p:txBody>
      </p:sp>
      <p:graphicFrame>
        <p:nvGraphicFramePr>
          <p:cNvPr id="32" name="Tabla 31">
            <a:extLst>
              <a:ext uri="{FF2B5EF4-FFF2-40B4-BE49-F238E27FC236}">
                <a16:creationId xmlns:a16="http://schemas.microsoft.com/office/drawing/2014/main" xmlns="" id="{DDC7B781-75B6-4768-9734-2665439D1E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026766"/>
              </p:ext>
            </p:extLst>
          </p:nvPr>
        </p:nvGraphicFramePr>
        <p:xfrm>
          <a:off x="579357" y="2805445"/>
          <a:ext cx="11148781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955">
                  <a:extLst>
                    <a:ext uri="{9D8B030D-6E8A-4147-A177-3AD203B41FA5}">
                      <a16:colId xmlns:a16="http://schemas.microsoft.com/office/drawing/2014/main" xmlns="" val="1814664980"/>
                    </a:ext>
                  </a:extLst>
                </a:gridCol>
                <a:gridCol w="9455826">
                  <a:extLst>
                    <a:ext uri="{9D8B030D-6E8A-4147-A177-3AD203B41FA5}">
                      <a16:colId xmlns:a16="http://schemas.microsoft.com/office/drawing/2014/main" xmlns="" val="115793304"/>
                    </a:ext>
                  </a:extLst>
                </a:gridCol>
              </a:tblGrid>
              <a:tr h="3360354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MEDIDAS DE DESCONGESTIÓN DEL AEROPUERTO INTERNACIONAL JORGE CHÁVEZ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s-PE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Implantación de l</a:t>
                      </a:r>
                      <a:r>
                        <a:rPr lang="es-E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gestión de la afluencia de tránsito aéreo. 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 logró reducir en 25 minutos en promedio el tiempo para las salidas de aeronaves. Entre mayo y julio se han incrementado 45 operaciones aéreas diarias con respecto al primer trimestre del presente año, manteniendo los márgenes de seguridad operacional.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s-PE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Mejoras en la gestión de itinerarios. 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logró el incremento del 12% en las operaciones por hora del aeropuerto en el horario pico. Con las mejoras implementadas actualmente se transportan 12 458 pasajeros adicionales por día.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s-PE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Impulso de Hub en aeropuertos regionales.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PE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 iniciaron en junio, julio y agosto vuelos directos nacionales e internacionales desde y hacia Cusco, logrando a la fecha registrar 261 operaciones y 23,636 pasajeros trasladados hacia dicha ciudad sin pasar por el AIJCH, entre junio y julio 2018.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P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es-PE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Traslado de las operaciones de aviación general y escalas técnicas al aeropuerto de Pisco. 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 implementó el marco normativo que permite a los aeropuertos abastecerse de combustible con equipos móviles certificados. 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 dictó disposición para la realización de escalas técnicas de aviación general en julio del 2018 y escalas técnicas de aviación comercial en agosto del 2018.</a:t>
                      </a:r>
                      <a:endParaRPr lang="es-PE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PE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5"/>
                        <a:tabLst/>
                        <a:defRPr/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Liberación de espacio para movilización de aeronaves comerciales.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realizaron las coordinaciones entre el MTC y la FAP. (en proceso la entrega de la plataforma)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espera incrementar en 12% el espacio para estacionamiento de aeronaves con la cesión de 46 mil m2 de terrenos de la FAP.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5103517"/>
                  </a:ext>
                </a:extLst>
              </a:tr>
            </a:tbl>
          </a:graphicData>
        </a:graphic>
      </p:graphicFrame>
      <p:sp>
        <p:nvSpPr>
          <p:cNvPr id="33" name="Rectángulo 32">
            <a:extLst>
              <a:ext uri="{FF2B5EF4-FFF2-40B4-BE49-F238E27FC236}">
                <a16:creationId xmlns:a16="http://schemas.microsoft.com/office/drawing/2014/main" xmlns="" id="{93A87B12-CCE0-4C13-9690-B9F88E442FC4}"/>
              </a:ext>
            </a:extLst>
          </p:cNvPr>
          <p:cNvSpPr/>
          <p:nvPr/>
        </p:nvSpPr>
        <p:spPr>
          <a:xfrm>
            <a:off x="579358" y="1231062"/>
            <a:ext cx="1855836" cy="336405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  <a:endParaRPr lang="es-P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xmlns="" id="{EBA31727-A515-47AA-80AC-F32D4998367D}"/>
              </a:ext>
            </a:extLst>
          </p:cNvPr>
          <p:cNvSpPr/>
          <p:nvPr/>
        </p:nvSpPr>
        <p:spPr>
          <a:xfrm>
            <a:off x="2550695" y="1231061"/>
            <a:ext cx="4816927" cy="336405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Meta al 2021</a:t>
            </a:r>
            <a:endParaRPr lang="es-P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xmlns="" id="{1313964F-DDD1-4618-900B-56D857A2C2C9}"/>
              </a:ext>
            </a:extLst>
          </p:cNvPr>
          <p:cNvSpPr/>
          <p:nvPr/>
        </p:nvSpPr>
        <p:spPr>
          <a:xfrm>
            <a:off x="7483119" y="1231060"/>
            <a:ext cx="4245019" cy="3364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Avances</a:t>
            </a:r>
            <a:endParaRPr lang="es-P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xmlns="" id="{EEC16182-06E2-4DF0-A2BE-9476587B5A25}"/>
              </a:ext>
            </a:extLst>
          </p:cNvPr>
          <p:cNvSpPr/>
          <p:nvPr/>
        </p:nvSpPr>
        <p:spPr>
          <a:xfrm>
            <a:off x="579357" y="1698598"/>
            <a:ext cx="1855836" cy="1008000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AEROPUERTO INTERNACIONAL </a:t>
            </a:r>
            <a:r>
              <a:rPr lang="es-PE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JORGE CHÁVEZ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44B6BB6A-5B93-4CFC-AF50-4BE6522AD8D2}"/>
              </a:ext>
            </a:extLst>
          </p:cNvPr>
          <p:cNvSpPr/>
          <p:nvPr/>
        </p:nvSpPr>
        <p:spPr>
          <a:xfrm>
            <a:off x="2550694" y="1698598"/>
            <a:ext cx="4816928" cy="1008000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588" lvl="0" indent="-128588">
              <a:buFontTx/>
              <a:buChar char="-"/>
            </a:pPr>
            <a:r>
              <a:rPr lang="es-E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Culminación de la segunda pista de aterrizaje e inicio de la construcción del terminal de pasajeros para atender la demanda proyectada.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xmlns="" id="{D6F79978-F7A6-40B0-B20A-8B374AC54422}"/>
              </a:ext>
            </a:extLst>
          </p:cNvPr>
          <p:cNvSpPr/>
          <p:nvPr/>
        </p:nvSpPr>
        <p:spPr>
          <a:xfrm>
            <a:off x="7483123" y="1698598"/>
            <a:ext cx="4245019" cy="1008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Agosto se aprobó la auditoria ambiental de remediación de pasivos ambientales y a finales de Septiembre se aprobará la MEIA con lo que se iniciarán las acciones de mitigación. El área de ampliación está liberada y se está en coordinación con el concesionario para que reciba los terrenos (medida cautelar).</a:t>
            </a:r>
            <a:endParaRPr lang="es-ES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xmlns="" id="{BB7D4838-BC21-4867-9098-8EFFA74D6364}"/>
              </a:ext>
            </a:extLst>
          </p:cNvPr>
          <p:cNvSpPr/>
          <p:nvPr/>
        </p:nvSpPr>
        <p:spPr>
          <a:xfrm>
            <a:off x="256324" y="2092697"/>
            <a:ext cx="288000" cy="288000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s-P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616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AA2D6B3D-B86D-4B97-A564-B6242A37FF72}"/>
              </a:ext>
            </a:extLst>
          </p:cNvPr>
          <p:cNvSpPr txBox="1"/>
          <p:nvPr/>
        </p:nvSpPr>
        <p:spPr>
          <a:xfrm>
            <a:off x="3710115" y="1"/>
            <a:ext cx="7302775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199" b="1" dirty="0">
                <a:solidFill>
                  <a:srgbClr val="FF0000"/>
                </a:solidFill>
              </a:rPr>
              <a:t>INFRAESTRUCTURA AEROPORTUARIA – </a:t>
            </a:r>
          </a:p>
          <a:p>
            <a:r>
              <a:rPr lang="es-PE" sz="3199" b="1" dirty="0">
                <a:solidFill>
                  <a:srgbClr val="FF0000"/>
                </a:solidFill>
              </a:rPr>
              <a:t>ESTADO ACTUAL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8759F540-8A64-4672-9F02-0E09BC1C9B4D}"/>
              </a:ext>
            </a:extLst>
          </p:cNvPr>
          <p:cNvSpPr/>
          <p:nvPr/>
        </p:nvSpPr>
        <p:spPr>
          <a:xfrm>
            <a:off x="2501465" y="1445382"/>
            <a:ext cx="1855836" cy="33640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  <a:endParaRPr lang="es-PE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F763A2CF-6E7B-4BBC-A302-927D170044E8}"/>
              </a:ext>
            </a:extLst>
          </p:cNvPr>
          <p:cNvSpPr/>
          <p:nvPr/>
        </p:nvSpPr>
        <p:spPr>
          <a:xfrm>
            <a:off x="4472802" y="1445381"/>
            <a:ext cx="4816927" cy="336405"/>
          </a:xfrm>
          <a:prstGeom prst="rect">
            <a:avLst/>
          </a:prstGeom>
          <a:solidFill>
            <a:srgbClr val="7F7F7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 al 2021</a:t>
            </a:r>
            <a:endParaRPr lang="es-PE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750F4BDF-4674-44CA-8E15-6A9DF35090C6}"/>
              </a:ext>
            </a:extLst>
          </p:cNvPr>
          <p:cNvSpPr/>
          <p:nvPr/>
        </p:nvSpPr>
        <p:spPr>
          <a:xfrm>
            <a:off x="2501464" y="1912918"/>
            <a:ext cx="1855836" cy="1008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 GRUPO </a:t>
            </a:r>
            <a:r>
              <a:rPr lang="es-PE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AEROPUERTOS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5FE84303-B882-40FA-8564-618C790CC2E6}"/>
              </a:ext>
            </a:extLst>
          </p:cNvPr>
          <p:cNvSpPr/>
          <p:nvPr/>
        </p:nvSpPr>
        <p:spPr>
          <a:xfrm>
            <a:off x="4472801" y="1912918"/>
            <a:ext cx="4816928" cy="1008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AutoNum type="romanLcParenBoth"/>
            </a:pPr>
            <a:r>
              <a:rPr lang="es-E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Rehabilitación de las pistas de los Aeropuertos Chiclayo y Piura.</a:t>
            </a:r>
          </a:p>
          <a:p>
            <a:pPr marL="285750" indent="-285750">
              <a:buFontTx/>
              <a:buAutoNum type="romanLcParenBoth"/>
            </a:pPr>
            <a:r>
              <a:rPr lang="es-E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Ampliación del terminal del aeropuerto de Trujillo, Cajamarca y Piura.</a:t>
            </a:r>
          </a:p>
          <a:p>
            <a:pPr marL="285750" indent="-285750">
              <a:buFontTx/>
              <a:buAutoNum type="romanLcParenBoth"/>
            </a:pPr>
            <a:r>
              <a:rPr lang="es-E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Inicio de las obras de rehabilitación en pistas de Iquitos y Pucallpa.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47E225AF-63A2-4122-A01C-6122323CE7B9}"/>
              </a:ext>
            </a:extLst>
          </p:cNvPr>
          <p:cNvSpPr/>
          <p:nvPr/>
        </p:nvSpPr>
        <p:spPr>
          <a:xfrm>
            <a:off x="2178431" y="2307017"/>
            <a:ext cx="288000" cy="288000"/>
          </a:xfrm>
          <a:prstGeom prst="ellipse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PE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FA52D074-67A0-4EC0-A30D-DF69A24FAC15}"/>
              </a:ext>
            </a:extLst>
          </p:cNvPr>
          <p:cNvSpPr/>
          <p:nvPr/>
        </p:nvSpPr>
        <p:spPr>
          <a:xfrm>
            <a:off x="2501460" y="3009185"/>
            <a:ext cx="1855836" cy="1008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SEGUNDO GRUPO </a:t>
            </a:r>
            <a:r>
              <a:rPr lang="es-PE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AEROPUERTOS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1DA78786-C41A-4CB4-A94F-6C2789ADD530}"/>
              </a:ext>
            </a:extLst>
          </p:cNvPr>
          <p:cNvSpPr/>
          <p:nvPr/>
        </p:nvSpPr>
        <p:spPr>
          <a:xfrm>
            <a:off x="4472797" y="3009185"/>
            <a:ext cx="4816928" cy="1008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AutoNum type="romanLcParenBoth"/>
            </a:pPr>
            <a:r>
              <a:rPr lang="es-E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Rehabilitación y mejoramiento de las pistas del aeropuerto de Juliaca.</a:t>
            </a:r>
          </a:p>
          <a:p>
            <a:pPr marL="285750" indent="-285750">
              <a:buFontTx/>
              <a:buAutoNum type="romanLcParenBoth"/>
            </a:pPr>
            <a:r>
              <a:rPr lang="es-E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Ampliación del terminal de pasajeros de Arequipa.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1375BDAB-1A47-4119-A1F1-BC3F4362E950}"/>
              </a:ext>
            </a:extLst>
          </p:cNvPr>
          <p:cNvSpPr/>
          <p:nvPr/>
        </p:nvSpPr>
        <p:spPr>
          <a:xfrm>
            <a:off x="2178427" y="3403284"/>
            <a:ext cx="288000" cy="288000"/>
          </a:xfrm>
          <a:prstGeom prst="ellipse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s-PE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3A59FB65-DF5F-4104-8E1D-BE1394F8F6FC}"/>
              </a:ext>
            </a:extLst>
          </p:cNvPr>
          <p:cNvSpPr/>
          <p:nvPr/>
        </p:nvSpPr>
        <p:spPr>
          <a:xfrm>
            <a:off x="2178427" y="4542415"/>
            <a:ext cx="288000" cy="288000"/>
          </a:xfrm>
          <a:prstGeom prst="ellipse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s-PE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DB2135B1-3313-40EA-976F-C4668B8C3A3C}"/>
              </a:ext>
            </a:extLst>
          </p:cNvPr>
          <p:cNvSpPr/>
          <p:nvPr/>
        </p:nvSpPr>
        <p:spPr>
          <a:xfrm>
            <a:off x="2501460" y="4100999"/>
            <a:ext cx="1855836" cy="13024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PE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AEROPUERTO INTERNACIONAL DE </a:t>
            </a:r>
            <a:r>
              <a:rPr lang="es-P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CHINCHERO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58326845-91C1-4E64-9C58-8B20195C4614}"/>
              </a:ext>
            </a:extLst>
          </p:cNvPr>
          <p:cNvSpPr/>
          <p:nvPr/>
        </p:nvSpPr>
        <p:spPr>
          <a:xfrm>
            <a:off x="4472797" y="4101000"/>
            <a:ext cx="4816928" cy="130245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Ejecución del proyecto del aeropuerto Internacional de Chinchero, a través de obra pública, con proceso de licitación internacional OACI.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9680928A-7AFC-403A-8925-E8C97D652CB6}"/>
              </a:ext>
            </a:extLst>
          </p:cNvPr>
          <p:cNvSpPr/>
          <p:nvPr/>
        </p:nvSpPr>
        <p:spPr>
          <a:xfrm>
            <a:off x="2496700" y="5480040"/>
            <a:ext cx="1855836" cy="1008000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P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AEROPUERTO INTERNACIONAL </a:t>
            </a:r>
            <a:r>
              <a:rPr lang="es-PE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VELASCO ASTETE</a:t>
            </a:r>
            <a:endParaRPr lang="es-PE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70222760-B067-4B8E-8213-2D25B1C29EBF}"/>
              </a:ext>
            </a:extLst>
          </p:cNvPr>
          <p:cNvSpPr/>
          <p:nvPr/>
        </p:nvSpPr>
        <p:spPr>
          <a:xfrm>
            <a:off x="4468037" y="5480040"/>
            <a:ext cx="4816928" cy="1008000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588" lvl="0" indent="-128588">
              <a:buFontTx/>
              <a:buChar char="-"/>
              <a:defRPr/>
            </a:pPr>
            <a:r>
              <a:rPr lang="es-PE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Ampliación y mejoramiento del terminal de pasajeros, así como la plataforma y servicios conexos como la torre de control y navegación.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xmlns="" id="{B2087986-B9D3-4816-B92F-21293377477F}"/>
              </a:ext>
            </a:extLst>
          </p:cNvPr>
          <p:cNvSpPr/>
          <p:nvPr/>
        </p:nvSpPr>
        <p:spPr>
          <a:xfrm>
            <a:off x="2173667" y="5874139"/>
            <a:ext cx="288000" cy="288000"/>
          </a:xfrm>
          <a:prstGeom prst="ellipse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31243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a 19"/>
          <p:cNvGraphicFramePr>
            <a:graphicFrameLocks noGrp="1"/>
          </p:cNvGraphicFramePr>
          <p:nvPr>
            <p:extLst/>
          </p:nvPr>
        </p:nvGraphicFramePr>
        <p:xfrm>
          <a:off x="513924" y="1475504"/>
          <a:ext cx="5453449" cy="3987846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1894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88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88922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u="none" strike="noStrike" kern="1200" dirty="0">
                          <a:effectLst/>
                          <a:latin typeface="Candara" panose="020E0502030303020204" pitchFamily="34" charset="0"/>
                        </a:rPr>
                        <a:t>Objeto:</a:t>
                      </a:r>
                      <a:endParaRPr lang="es-PE" sz="1200" b="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PE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Este proyecto consiste en</a:t>
                      </a:r>
                      <a:r>
                        <a:rPr lang="es-PE" sz="12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la o</a:t>
                      </a:r>
                      <a:r>
                        <a:rPr lang="es-PE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peración y el mantenimiento de los 8 aeropuertos Regionales en</a:t>
                      </a:r>
                      <a:r>
                        <a:rPr lang="es-PE" sz="12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PE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las ciudades</a:t>
                      </a:r>
                      <a:r>
                        <a:rPr lang="es-PE" sz="12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PE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de Jaén, Huánuco</a:t>
                      </a:r>
                      <a:r>
                        <a:rPr lang="es-419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s-PE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Jauja</a:t>
                      </a:r>
                      <a:r>
                        <a:rPr lang="es-419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s-419" sz="1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Ilo</a:t>
                      </a:r>
                      <a:r>
                        <a:rPr lang="es-419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, Rioja, Chimbote, </a:t>
                      </a:r>
                      <a:r>
                        <a:rPr lang="es-419" sz="1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Yurimaguas</a:t>
                      </a:r>
                      <a:r>
                        <a:rPr lang="es-419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y Tingo María</a:t>
                      </a:r>
                      <a:r>
                        <a:rPr lang="es-PE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, la modernización (de las instalaciones del lado tierra como terminales de pasajeros y otros), el mejoramiento (de la infraestructura del lado aire como pistas de aterrizaje, pistas de </a:t>
                      </a:r>
                      <a:r>
                        <a:rPr lang="es-PE" sz="1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taxeo</a:t>
                      </a:r>
                      <a:r>
                        <a:rPr lang="es-PE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, plataforma de estacionamiento de aeronaves  y otros), a efectos de desarrollar servicios aeroportuarios eficientes y seguros y de esta manera promover las actividades aeronáuticas en el país</a:t>
                      </a:r>
                      <a:r>
                        <a:rPr lang="es-PE" sz="1200" dirty="0"/>
                        <a:t>.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Modalidad: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Iniciativa</a:t>
                      </a:r>
                      <a:r>
                        <a:rPr lang="es-PE" sz="12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Privada Cofinanciada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Periodo de Concesión: 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30 años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Monto de Inversión: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PE" sz="1200" dirty="0">
                          <a:latin typeface="Candara" panose="020E0502030303020204" pitchFamily="34" charset="0"/>
                        </a:rPr>
                        <a:t>US$ 600 millones </a:t>
                      </a:r>
                      <a:endParaRPr lang="es-PE" sz="1200" u="none" strike="noStrike" kern="1200" dirty="0">
                        <a:solidFill>
                          <a:schemeClr val="dk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Fecha</a:t>
                      </a:r>
                      <a:r>
                        <a:rPr lang="es-PE" sz="12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Estimada de Adjudicación: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En estudio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21" name="Grupo 20"/>
          <p:cNvGrpSpPr/>
          <p:nvPr/>
        </p:nvGrpSpPr>
        <p:grpSpPr>
          <a:xfrm>
            <a:off x="584097" y="5468380"/>
            <a:ext cx="4767355" cy="1079333"/>
            <a:chOff x="508393" y="5670744"/>
            <a:chExt cx="4333957" cy="1084287"/>
          </a:xfrm>
        </p:grpSpPr>
        <p:grpSp>
          <p:nvGrpSpPr>
            <p:cNvPr id="22" name="Grupo 21"/>
            <p:cNvGrpSpPr/>
            <p:nvPr/>
          </p:nvGrpSpPr>
          <p:grpSpPr>
            <a:xfrm>
              <a:off x="543701" y="5670744"/>
              <a:ext cx="4298649" cy="460391"/>
              <a:chOff x="543701" y="5486538"/>
              <a:chExt cx="4658317" cy="578693"/>
            </a:xfrm>
          </p:grpSpPr>
          <p:sp>
            <p:nvSpPr>
              <p:cNvPr id="43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2984" y="5486538"/>
                <a:ext cx="1557109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orma libre 53">
                <a:extLst>
                  <a:ext uri="{FF2B5EF4-FFF2-40B4-BE49-F238E27FC236}">
                    <a16:creationId xmlns:a16="http://schemas.microsoft.com/office/drawing/2014/main" xmlns="" id="{83A58E17-EAC2-4DAC-88AA-FE2365B7C955}"/>
                  </a:ext>
                </a:extLst>
              </p:cNvPr>
              <p:cNvSpPr/>
              <p:nvPr/>
            </p:nvSpPr>
            <p:spPr>
              <a:xfrm>
                <a:off x="543701" y="5486538"/>
                <a:ext cx="120371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Forma libre 67">
                <a:extLst>
                  <a:ext uri="{FF2B5EF4-FFF2-40B4-BE49-F238E27FC236}">
                    <a16:creationId xmlns:a16="http://schemas.microsoft.com/office/drawing/2014/main" xmlns="" id="{83ACFBCD-1610-4274-8862-83BAB93CB9F4}"/>
                  </a:ext>
                </a:extLst>
              </p:cNvPr>
              <p:cNvSpPr/>
              <p:nvPr/>
            </p:nvSpPr>
            <p:spPr>
              <a:xfrm>
                <a:off x="1606807" y="5486538"/>
                <a:ext cx="1195343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>
                    <a:solidFill>
                      <a:schemeClr val="tx1"/>
                    </a:solidFill>
                  </a:rPr>
                  <a:t>FORMULACIÓN</a:t>
                </a:r>
              </a:p>
            </p:txBody>
          </p:sp>
          <p:sp>
            <p:nvSpPr>
              <p:cNvPr id="46" name="Forma libre 69">
                <a:extLst>
                  <a:ext uri="{FF2B5EF4-FFF2-40B4-BE49-F238E27FC236}">
                    <a16:creationId xmlns:a16="http://schemas.microsoft.com/office/drawing/2014/main" xmlns="" id="{6B6331EF-8E4A-4979-849A-8378450731FA}"/>
                  </a:ext>
                </a:extLst>
              </p:cNvPr>
              <p:cNvSpPr/>
              <p:nvPr/>
            </p:nvSpPr>
            <p:spPr>
              <a:xfrm>
                <a:off x="4063921" y="5486538"/>
                <a:ext cx="113809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tángulo 70">
                <a:extLst>
                  <a:ext uri="{FF2B5EF4-FFF2-40B4-BE49-F238E27FC236}">
                    <a16:creationId xmlns:a16="http://schemas.microsoft.com/office/drawing/2014/main" xmlns="" id="{E9AA61E4-F32D-4943-8525-261BD11540F0}"/>
                  </a:ext>
                </a:extLst>
              </p:cNvPr>
              <p:cNvSpPr/>
              <p:nvPr/>
            </p:nvSpPr>
            <p:spPr>
              <a:xfrm>
                <a:off x="737454" y="5596602"/>
                <a:ext cx="845680" cy="36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700" b="1" dirty="0"/>
                  <a:t>PLANEAMIENTO Y PROGRAMACIÓN </a:t>
                </a:r>
                <a:endParaRPr lang="es-PE" sz="700" b="1" dirty="0"/>
              </a:p>
            </p:txBody>
          </p:sp>
          <p:sp>
            <p:nvSpPr>
              <p:cNvPr id="48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3764" y="5486538"/>
                <a:ext cx="92313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Rectángulo 76">
                <a:extLst>
                  <a:ext uri="{FF2B5EF4-FFF2-40B4-BE49-F238E27FC236}">
                    <a16:creationId xmlns:a16="http://schemas.microsoft.com/office/drawing/2014/main" xmlns="" id="{DDA4AF90-F058-4B63-9C4F-C9DF109D6F6F}"/>
                  </a:ext>
                </a:extLst>
              </p:cNvPr>
              <p:cNvSpPr/>
              <p:nvPr/>
            </p:nvSpPr>
            <p:spPr>
              <a:xfrm>
                <a:off x="3571912" y="5586191"/>
                <a:ext cx="658181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TRANSAC-CIÓN</a:t>
                </a:r>
              </a:p>
            </p:txBody>
          </p:sp>
          <p:sp>
            <p:nvSpPr>
              <p:cNvPr id="50" name="Rectángulo 80">
                <a:extLst>
                  <a:ext uri="{FF2B5EF4-FFF2-40B4-BE49-F238E27FC236}">
                    <a16:creationId xmlns:a16="http://schemas.microsoft.com/office/drawing/2014/main" xmlns="" id="{7CB3252D-0BBE-40E2-97AF-ED797D7621CF}"/>
                  </a:ext>
                </a:extLst>
              </p:cNvPr>
              <p:cNvSpPr/>
              <p:nvPr/>
            </p:nvSpPr>
            <p:spPr>
              <a:xfrm>
                <a:off x="2853680" y="5604840"/>
                <a:ext cx="667638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ESTRUCTU-RACIÓN</a:t>
                </a:r>
                <a:endParaRPr lang="es-PE" sz="700" dirty="0"/>
              </a:p>
            </p:txBody>
          </p:sp>
          <p:sp>
            <p:nvSpPr>
              <p:cNvPr id="51" name="Rectángulo 126">
                <a:extLst>
                  <a:ext uri="{FF2B5EF4-FFF2-40B4-BE49-F238E27FC236}">
                    <a16:creationId xmlns:a16="http://schemas.microsoft.com/office/drawing/2014/main" xmlns="" id="{7419EE6F-31D2-403D-BB7F-0BBADD08389D}"/>
                  </a:ext>
                </a:extLst>
              </p:cNvPr>
              <p:cNvSpPr/>
              <p:nvPr/>
            </p:nvSpPr>
            <p:spPr>
              <a:xfrm>
                <a:off x="4197141" y="5594827"/>
                <a:ext cx="833782" cy="361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/>
                  <a:t>EJECUCIÓN CONTRACTUAL</a:t>
                </a:r>
              </a:p>
            </p:txBody>
          </p:sp>
        </p:grpSp>
        <p:sp>
          <p:nvSpPr>
            <p:cNvPr id="23" name="Cerrar llave 87">
              <a:extLst>
                <a:ext uri="{FF2B5EF4-FFF2-40B4-BE49-F238E27FC236}">
                  <a16:creationId xmlns:a16="http://schemas.microsoft.com/office/drawing/2014/main" xmlns="" id="{4848EED6-E8C8-4042-8CFC-9D8E492615B3}"/>
                </a:ext>
              </a:extLst>
            </p:cNvPr>
            <p:cNvSpPr/>
            <p:nvPr/>
          </p:nvSpPr>
          <p:spPr>
            <a:xfrm rot="5400000" flipV="1">
              <a:off x="952845" y="5860305"/>
              <a:ext cx="162737" cy="981024"/>
            </a:xfrm>
            <a:prstGeom prst="rightBrace">
              <a:avLst>
                <a:gd name="adj1" fmla="val 49645"/>
                <a:gd name="adj2" fmla="val 5209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 sz="1351"/>
            </a:p>
          </p:txBody>
        </p:sp>
        <p:grpSp>
          <p:nvGrpSpPr>
            <p:cNvPr id="24" name="Grupo 88">
              <a:extLst>
                <a:ext uri="{FF2B5EF4-FFF2-40B4-BE49-F238E27FC236}">
                  <a16:creationId xmlns:a16="http://schemas.microsoft.com/office/drawing/2014/main" xmlns="" id="{3E5FE96A-5F29-48D3-81C3-BFB794E87C41}"/>
                </a:ext>
              </a:extLst>
            </p:cNvPr>
            <p:cNvGrpSpPr/>
            <p:nvPr/>
          </p:nvGrpSpPr>
          <p:grpSpPr>
            <a:xfrm>
              <a:off x="508393" y="6468513"/>
              <a:ext cx="1075102" cy="286518"/>
              <a:chOff x="3875651" y="4471649"/>
              <a:chExt cx="1240469" cy="720690"/>
            </a:xfrm>
          </p:grpSpPr>
          <p:sp>
            <p:nvSpPr>
              <p:cNvPr id="41" name="Documento 97">
                <a:extLst>
                  <a:ext uri="{FF2B5EF4-FFF2-40B4-BE49-F238E27FC236}">
                    <a16:creationId xmlns:a16="http://schemas.microsoft.com/office/drawing/2014/main" xmlns="" id="{F6F502C7-A9D4-428A-B3F4-F85C516CD7BD}"/>
                  </a:ext>
                </a:extLst>
              </p:cNvPr>
              <p:cNvSpPr/>
              <p:nvPr/>
            </p:nvSpPr>
            <p:spPr>
              <a:xfrm>
                <a:off x="3943460" y="4543850"/>
                <a:ext cx="1104852" cy="648489"/>
              </a:xfrm>
              <a:prstGeom prst="flowChartDocumen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652" eaLnBrk="0" fontAlgn="base" hangingPunct="0">
                  <a:lnSpc>
                    <a:spcPts val="2328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PE" sz="1801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Rectángulo redondeado 109">
                <a:extLst>
                  <a:ext uri="{FF2B5EF4-FFF2-40B4-BE49-F238E27FC236}">
                    <a16:creationId xmlns:a16="http://schemas.microsoft.com/office/drawing/2014/main" xmlns="" id="{6C00449A-121B-419B-883E-CB7B90721424}"/>
                  </a:ext>
                </a:extLst>
              </p:cNvPr>
              <p:cNvSpPr/>
              <p:nvPr/>
            </p:nvSpPr>
            <p:spPr>
              <a:xfrm>
                <a:off x="3875651" y="4471649"/>
                <a:ext cx="1240469" cy="684174"/>
              </a:xfrm>
              <a:prstGeom prst="round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652">
                  <a:defRPr/>
                </a:pPr>
                <a:r>
                  <a:rPr lang="es-PE" sz="1000" i="1" kern="0" dirty="0">
                    <a:solidFill>
                      <a:prstClr val="black"/>
                    </a:solidFill>
                  </a:rPr>
                  <a:t>Estado Actual</a:t>
                </a:r>
              </a:p>
            </p:txBody>
          </p:sp>
        </p:grpSp>
      </p:grpSp>
      <p:sp>
        <p:nvSpPr>
          <p:cNvPr id="53" name="Rectángulo 52"/>
          <p:cNvSpPr/>
          <p:nvPr/>
        </p:nvSpPr>
        <p:spPr>
          <a:xfrm>
            <a:off x="3397167" y="238900"/>
            <a:ext cx="7158681" cy="5487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ct val="0"/>
              </a:spcBef>
            </a:pPr>
            <a:r>
              <a:rPr lang="es-PE" sz="2800" b="1" kern="0" spc="-100" dirty="0">
                <a:solidFill>
                  <a:srgbClr val="FF0000"/>
                </a:solidFill>
              </a:rPr>
              <a:t>TERCER GRUPO DE AEROPUERTOS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193" y="1475505"/>
            <a:ext cx="5469118" cy="44601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3727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 bwMode="auto">
          <a:xfrm>
            <a:off x="3641074" y="1907020"/>
            <a:ext cx="4713217" cy="301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s-PE" sz="4000" b="1" dirty="0">
                <a:solidFill>
                  <a:prstClr val="white"/>
                </a:solidFill>
              </a:rPr>
              <a:t>Transporte Acuático</a:t>
            </a:r>
            <a:endParaRPr lang="es-PE" sz="4000" dirty="0">
              <a:solidFill>
                <a:prstClr val="white"/>
              </a:solidFill>
              <a:latin typeface="Calibri" panose="020F0502020204030204"/>
              <a:ea typeface="Frutiger-Light" panose="02020603050405020304" pitchFamily="18" charset="0"/>
              <a:cs typeface="Frutiger-Light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987040" y="2086101"/>
            <a:ext cx="6000206" cy="2704806"/>
          </a:xfrm>
          <a:prstGeom prst="rect">
            <a:avLst/>
          </a:prstGeom>
          <a:noFill/>
          <a:ln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40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3"/>
          <a:stretch>
            <a:fillRect/>
          </a:stretch>
        </p:blipFill>
        <p:spPr bwMode="auto">
          <a:xfrm>
            <a:off x="969780" y="1339228"/>
            <a:ext cx="10309375" cy="509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A2D6B3D-B86D-4B97-A564-B6242A37FF72}"/>
              </a:ext>
            </a:extLst>
          </p:cNvPr>
          <p:cNvSpPr txBox="1"/>
          <p:nvPr/>
        </p:nvSpPr>
        <p:spPr>
          <a:xfrm>
            <a:off x="4206760" y="278178"/>
            <a:ext cx="5689469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3200" b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r>
              <a:rPr lang="es-PE" sz="3199" dirty="0"/>
              <a:t>SISTEMA PORTUARIO NACIONAL</a:t>
            </a:r>
          </a:p>
        </p:txBody>
      </p:sp>
    </p:spTree>
    <p:extLst>
      <p:ext uri="{BB962C8B-B14F-4D97-AF65-F5344CB8AC3E}">
        <p14:creationId xmlns:p14="http://schemas.microsoft.com/office/powerpoint/2010/main" val="7082228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/>
          <p:cNvSpPr/>
          <p:nvPr/>
        </p:nvSpPr>
        <p:spPr>
          <a:xfrm>
            <a:off x="2814320" y="245470"/>
            <a:ext cx="8876258" cy="802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ct val="0"/>
              </a:spcBef>
            </a:pPr>
            <a:r>
              <a:rPr lang="es-PE" sz="2000" b="1" kern="0" spc="-1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INVERSIONES EN EJECUCIÓN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C275A1D7-BFC2-4A7A-89BA-45712C2E867F}"/>
              </a:ext>
            </a:extLst>
          </p:cNvPr>
          <p:cNvSpPr txBox="1"/>
          <p:nvPr/>
        </p:nvSpPr>
        <p:spPr>
          <a:xfrm>
            <a:off x="844761" y="2746977"/>
            <a:ext cx="506325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 al 2021:</a:t>
            </a: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 portuario ampliado y modernizado.</a:t>
            </a:r>
            <a:endParaRPr lang="es-MX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7495086F-94FC-4992-98C7-B48E20E5C32E}"/>
              </a:ext>
            </a:extLst>
          </p:cNvPr>
          <p:cNvSpPr/>
          <p:nvPr/>
        </p:nvSpPr>
        <p:spPr>
          <a:xfrm>
            <a:off x="844761" y="2320756"/>
            <a:ext cx="1476000" cy="33640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TP</a:t>
            </a:r>
            <a:endParaRPr lang="es-PE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DA31753F-75A4-44B4-8C50-441DE4D29994}"/>
              </a:ext>
            </a:extLst>
          </p:cNvPr>
          <p:cNvSpPr/>
          <p:nvPr/>
        </p:nvSpPr>
        <p:spPr>
          <a:xfrm>
            <a:off x="2416011" y="2320756"/>
            <a:ext cx="3492000" cy="33640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 General San Martín - Pisco</a:t>
            </a:r>
            <a:endParaRPr lang="es-PE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xmlns="" id="{1C1DC0BB-15F7-490F-A86F-C0E83145765B}"/>
              </a:ext>
            </a:extLst>
          </p:cNvPr>
          <p:cNvSpPr txBox="1"/>
          <p:nvPr/>
        </p:nvSpPr>
        <p:spPr>
          <a:xfrm>
            <a:off x="844761" y="3151000"/>
            <a:ext cx="5063250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MX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Avance:</a:t>
            </a: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just"/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iniciaron las obras en Abril y actualmente se encuentran a un 9.42% de avance.</a:t>
            </a:r>
          </a:p>
          <a:p>
            <a:pPr lvl="0" algn="just"/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obras ejecutadas comprenden el dragado hasta 14m en el área acuática y se continua con obras en tierra (muelles, antepuerto y patios).</a:t>
            </a:r>
          </a:p>
          <a:p>
            <a:pPr lvl="0" algn="just"/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espera que las obras estén concluidas a mediados de 2020.</a:t>
            </a:r>
            <a:endParaRPr lang="es-E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F5B4A2DC-080D-4B07-BE14-27E2BAACDD1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6" y="1623051"/>
            <a:ext cx="4414846" cy="3791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4345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/>
          <p:cNvSpPr/>
          <p:nvPr/>
        </p:nvSpPr>
        <p:spPr>
          <a:xfrm>
            <a:off x="2814320" y="245470"/>
            <a:ext cx="8876258" cy="802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ct val="0"/>
              </a:spcBef>
            </a:pPr>
            <a:r>
              <a:rPr lang="es-PE" sz="2000" b="1" kern="0" spc="-1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INVERSIONES EN EJECUCIÓN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C275A1D7-BFC2-4A7A-89BA-45712C2E867F}"/>
              </a:ext>
            </a:extLst>
          </p:cNvPr>
          <p:cNvSpPr txBox="1"/>
          <p:nvPr/>
        </p:nvSpPr>
        <p:spPr>
          <a:xfrm>
            <a:off x="844761" y="1528900"/>
            <a:ext cx="506325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 al 2021:</a:t>
            </a: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ejecución obras de ampliación portuaria.</a:t>
            </a:r>
            <a:endParaRPr lang="es-MX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09C20BCF-D015-45B2-B6CE-7B3DE3A4B20B}"/>
              </a:ext>
            </a:extLst>
          </p:cNvPr>
          <p:cNvSpPr txBox="1"/>
          <p:nvPr/>
        </p:nvSpPr>
        <p:spPr>
          <a:xfrm>
            <a:off x="6230285" y="1979417"/>
            <a:ext cx="5063249" cy="246221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MX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Avance:</a:t>
            </a: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s-ES_tradnl" sz="1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Concesionario solicita se incluya mayor plazo de concesión y tratamiento para que se le reconozca parte de la Inversión Complementaria Adicional (ICA) que no incluyó OSITRAN en la revisión tarifaria del periodo 2015-2020 ($62 millones de $144 millones).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_tradnl" sz="140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ES_tradnl" sz="1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estado, a través de la Comisión Especial del MEF viene evaluando la posibilidad de llegar a un acuerdo y viabilizar la Fase 2 del proyecto con la suscripción de la Adenda 2.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ES_tradnl" sz="140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PE" sz="140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7495086F-94FC-4992-98C7-B48E20E5C32E}"/>
              </a:ext>
            </a:extLst>
          </p:cNvPr>
          <p:cNvSpPr/>
          <p:nvPr/>
        </p:nvSpPr>
        <p:spPr>
          <a:xfrm>
            <a:off x="844761" y="1149173"/>
            <a:ext cx="1476000" cy="33640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TP</a:t>
            </a:r>
            <a:endParaRPr lang="es-PE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DA31753F-75A4-44B4-8C50-441DE4D29994}"/>
              </a:ext>
            </a:extLst>
          </p:cNvPr>
          <p:cNvSpPr/>
          <p:nvPr/>
        </p:nvSpPr>
        <p:spPr>
          <a:xfrm>
            <a:off x="2416011" y="1149173"/>
            <a:ext cx="3492000" cy="33640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 Norte Multipropósitos del Callao</a:t>
            </a:r>
            <a:endParaRPr lang="es-PE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4BCA65C2-F213-4CC1-86EE-47606516E35E}"/>
              </a:ext>
            </a:extLst>
          </p:cNvPr>
          <p:cNvSpPr/>
          <p:nvPr/>
        </p:nvSpPr>
        <p:spPr>
          <a:xfrm>
            <a:off x="6230285" y="1149173"/>
            <a:ext cx="1476000" cy="33640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TP</a:t>
            </a:r>
            <a:endParaRPr lang="es-PE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xmlns="" id="{F84FA55E-9917-4D4F-89F6-EAAC51346557}"/>
              </a:ext>
            </a:extLst>
          </p:cNvPr>
          <p:cNvSpPr/>
          <p:nvPr/>
        </p:nvSpPr>
        <p:spPr>
          <a:xfrm>
            <a:off x="7801535" y="1149173"/>
            <a:ext cx="3492000" cy="33640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 Sur de Contenedores del Callao</a:t>
            </a:r>
            <a:endParaRPr lang="es-PE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xmlns="" id="{1C1DC0BB-15F7-490F-A86F-C0E83145765B}"/>
              </a:ext>
            </a:extLst>
          </p:cNvPr>
          <p:cNvSpPr txBox="1"/>
          <p:nvPr/>
        </p:nvSpPr>
        <p:spPr>
          <a:xfrm>
            <a:off x="844761" y="1979417"/>
            <a:ext cx="5063250" cy="246221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MX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Avance:</a:t>
            </a: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Puerto de Pucusana y Ancón no se llegó a ejecutar, por lo que, según </a:t>
            </a:r>
            <a:r>
              <a:rPr lang="es-PE" sz="1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proyecciones de la demanda del Concesionario, en los próximos años se incrementará la Carga General en relación a la Carga Contenedorizada en el TP Norte, por lo que propone modificación del layout para atender ambas cargas; lo que en la actualidad viene siendo evaluado.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MX" sz="140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PE" sz="1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ser viable la propuesta se requerirá de la suscripción de una adenda, solicitando las opiniones del OSITRAN, MTC y MEF, entre otras entidades públicas.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xmlns="" id="{67D7875B-6342-4BBC-AD85-67FB56D7F57B}"/>
              </a:ext>
            </a:extLst>
          </p:cNvPr>
          <p:cNvSpPr txBox="1"/>
          <p:nvPr/>
        </p:nvSpPr>
        <p:spPr>
          <a:xfrm>
            <a:off x="6230285" y="1528900"/>
            <a:ext cx="506324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 al 2021:</a:t>
            </a: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ejecución obras de ampliación portuaria.</a:t>
            </a:r>
          </a:p>
        </p:txBody>
      </p:sp>
      <p:pic>
        <p:nvPicPr>
          <p:cNvPr id="45" name="Imagen 44" descr="C:\Users\alatorre\AppData\Local\Microsoft\Windows\Temporary Internet Files\Content.Word\_DSC0130.jpg">
            <a:extLst>
              <a:ext uri="{FF2B5EF4-FFF2-40B4-BE49-F238E27FC236}">
                <a16:creationId xmlns:a16="http://schemas.microsoft.com/office/drawing/2014/main" xmlns="" id="{263A095A-16A7-43DD-9AAC-EDB19CDE46F4}"/>
              </a:ext>
            </a:extLst>
          </p:cNvPr>
          <p:cNvPicPr/>
          <p:nvPr/>
        </p:nvPicPr>
        <p:blipFill rotWithShape="1">
          <a:blip r:embed="rId2" cstate="print"/>
          <a:srcRect t="10383"/>
          <a:stretch/>
        </p:blipFill>
        <p:spPr bwMode="auto">
          <a:xfrm>
            <a:off x="7208732" y="4619626"/>
            <a:ext cx="3106354" cy="1989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Imagen 45" descr="Screen Shot 2018-08-30 at 1.16.41 PM.png">
            <a:extLst>
              <a:ext uri="{FF2B5EF4-FFF2-40B4-BE49-F238E27FC236}">
                <a16:creationId xmlns:a16="http://schemas.microsoft.com/office/drawing/2014/main" xmlns="" id="{C1E029F6-FC7C-45EF-9A7A-20935E586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6" y="4619135"/>
            <a:ext cx="3470415" cy="1991895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31285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/>
          <p:cNvSpPr/>
          <p:nvPr/>
        </p:nvSpPr>
        <p:spPr>
          <a:xfrm>
            <a:off x="2814320" y="245470"/>
            <a:ext cx="8876258" cy="802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ct val="0"/>
              </a:spcBef>
            </a:pPr>
            <a:r>
              <a:rPr lang="es-PE" sz="2000" b="1" kern="0" spc="-1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INVERSIONES EN EJECUCIÓN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6C4A4007-0B1A-4E15-8DE5-9BE85BF8ABA9}"/>
              </a:ext>
            </a:extLst>
          </p:cNvPr>
          <p:cNvSpPr txBox="1"/>
          <p:nvPr/>
        </p:nvSpPr>
        <p:spPr>
          <a:xfrm>
            <a:off x="782652" y="1926647"/>
            <a:ext cx="6107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 al 2021:</a:t>
            </a: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Ejecución del dragado de apertura de la Hidrovía.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s-MX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7EF3783D-5167-45A3-B84A-5A4FE3E935F5}"/>
              </a:ext>
            </a:extLst>
          </p:cNvPr>
          <p:cNvSpPr txBox="1"/>
          <p:nvPr/>
        </p:nvSpPr>
        <p:spPr>
          <a:xfrm>
            <a:off x="650371" y="3271311"/>
            <a:ext cx="6107619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Finalidad: </a:t>
            </a:r>
            <a:r>
              <a:rPr lang="es-ES_tradn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mejorar las condiciones de navegabilidad de 2,687km en los principales ríos de la Amazonía para que el transporte fluvial sea ordenado durante todo el año, con la apertura, operación y mantenimiento de un canal navegable.</a:t>
            </a:r>
          </a:p>
          <a:p>
            <a:pPr algn="just"/>
            <a:endParaRPr lang="es-ES_tradnl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_tradn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Alcance:</a:t>
            </a:r>
            <a:r>
              <a:rPr lang="es-ES_tradn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Medición del fondo y nivel del río, limpieza de troncos en el canal, obras de dragado y provisión de información.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21CBC3DF-37EA-47E9-928A-5D17EE3F1DD6}"/>
              </a:ext>
            </a:extLst>
          </p:cNvPr>
          <p:cNvSpPr/>
          <p:nvPr/>
        </p:nvSpPr>
        <p:spPr>
          <a:xfrm>
            <a:off x="463761" y="1141813"/>
            <a:ext cx="1855836" cy="33640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Proyecto Fluvial</a:t>
            </a:r>
            <a:endParaRPr lang="es-P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2AD21854-1581-48BA-8086-BCFBCECCE38C}"/>
              </a:ext>
            </a:extLst>
          </p:cNvPr>
          <p:cNvSpPr/>
          <p:nvPr/>
        </p:nvSpPr>
        <p:spPr>
          <a:xfrm>
            <a:off x="2424789" y="1141813"/>
            <a:ext cx="4146590" cy="33640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Hidrovía Amazónica</a:t>
            </a:r>
            <a:endParaRPr lang="es-PE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5815E9CA-3F53-4CB1-AFA5-8C6B8175D5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61" y="1141812"/>
            <a:ext cx="4599082" cy="56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90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/>
          <p:cNvSpPr/>
          <p:nvPr/>
        </p:nvSpPr>
        <p:spPr>
          <a:xfrm>
            <a:off x="2887428" y="68782"/>
            <a:ext cx="8876258" cy="802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ct val="0"/>
              </a:spcBef>
            </a:pPr>
            <a:r>
              <a:rPr lang="es-PE" sz="2000" b="1" kern="0" spc="-1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MODERNIZACIÓN Y DESARROLLO DEL TERMINAL PORTUARIO MULTIPROPÓSITO DE SALAVERRY</a:t>
            </a:r>
          </a:p>
        </p:txBody>
      </p:sp>
      <p:graphicFrame>
        <p:nvGraphicFramePr>
          <p:cNvPr id="20" name="Tabla 19"/>
          <p:cNvGraphicFramePr>
            <a:graphicFrameLocks noGrp="1"/>
          </p:cNvGraphicFramePr>
          <p:nvPr>
            <p:extLst/>
          </p:nvPr>
        </p:nvGraphicFramePr>
        <p:xfrm>
          <a:off x="512335" y="1475504"/>
          <a:ext cx="5453449" cy="3720636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1894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88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2831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Objeto: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PE" sz="1200" dirty="0"/>
                        <a:t>Diseño, financiamiento, construcción, operación</a:t>
                      </a:r>
                      <a:r>
                        <a:rPr lang="es-419" sz="1200" dirty="0"/>
                        <a:t>, </a:t>
                      </a:r>
                      <a:r>
                        <a:rPr lang="es-PE" sz="1200" dirty="0"/>
                        <a:t>mantenimiento</a:t>
                      </a:r>
                      <a:r>
                        <a:rPr lang="es-419" sz="1200" dirty="0"/>
                        <a:t> y transferencia de los bienes de la concesión </a:t>
                      </a:r>
                      <a:r>
                        <a:rPr lang="es-PE" sz="1200" dirty="0"/>
                        <a:t>de</a:t>
                      </a:r>
                      <a:r>
                        <a:rPr lang="es-419" sz="1200" dirty="0"/>
                        <a:t>l</a:t>
                      </a:r>
                      <a:r>
                        <a:rPr lang="es-PE" sz="1200" dirty="0"/>
                        <a:t> Terminal Portuario multipropósito de Salaverry. Consiste en la ampliación, adecuación y  modernización de los muelles N° 1 y 2 del terminal Portuario de Salaverry así como la generación de nuevos muelles y su correspondiente área de respaldo.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Modalidad: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Iniciativa</a:t>
                      </a:r>
                      <a:r>
                        <a:rPr lang="es-PE" sz="12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Privada Autofinanciada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Periodo de Concesión: 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30 años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kern="1200" dirty="0">
                          <a:effectLst/>
                          <a:latin typeface="Candara" panose="020E0502030303020204" pitchFamily="34" charset="0"/>
                        </a:rPr>
                        <a:t>Monto de Inversión: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PE" sz="1200" dirty="0">
                          <a:latin typeface="Candara" panose="020E0502030303020204" pitchFamily="34" charset="0"/>
                        </a:rPr>
                        <a:t>US$ 229 millones </a:t>
                      </a:r>
                      <a:endParaRPr lang="es-PE" sz="1200" u="none" strike="noStrike" kern="1200" dirty="0">
                        <a:solidFill>
                          <a:schemeClr val="dk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Adjudicación</a:t>
                      </a:r>
                      <a:r>
                        <a:rPr lang="es-PE" sz="1200" b="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:</a:t>
                      </a:r>
                      <a:endParaRPr lang="es-PE" sz="12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Mayo 2018 – Consorcio Transportadora Salaverry (</a:t>
                      </a:r>
                      <a:r>
                        <a:rPr lang="es-PE" sz="1200" u="none" strike="noStrike" kern="1200" baseline="0" dirty="0" err="1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Tramarsa</a:t>
                      </a:r>
                      <a:r>
                        <a:rPr lang="es-PE" sz="12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y Naviera </a:t>
                      </a:r>
                      <a:r>
                        <a:rPr lang="es-PE" sz="1200" u="none" strike="noStrike" kern="1200" baseline="0" dirty="0" err="1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Tramarsa</a:t>
                      </a:r>
                      <a:r>
                        <a:rPr lang="es-PE" sz="12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pertenecientes al Grupo Romero)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Suscripción del Contrato:</a:t>
                      </a: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Septiembre</a:t>
                      </a:r>
                      <a:r>
                        <a:rPr lang="es-PE" sz="120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2018</a:t>
                      </a:r>
                      <a:endParaRPr lang="es-PE" sz="12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24" name="Grupo 23"/>
          <p:cNvGrpSpPr/>
          <p:nvPr/>
        </p:nvGrpSpPr>
        <p:grpSpPr>
          <a:xfrm>
            <a:off x="726058" y="5240505"/>
            <a:ext cx="4728516" cy="1149452"/>
            <a:chOff x="543701" y="5670744"/>
            <a:chExt cx="4298649" cy="1154728"/>
          </a:xfrm>
        </p:grpSpPr>
        <p:grpSp>
          <p:nvGrpSpPr>
            <p:cNvPr id="27" name="Grupo 26"/>
            <p:cNvGrpSpPr/>
            <p:nvPr/>
          </p:nvGrpSpPr>
          <p:grpSpPr>
            <a:xfrm>
              <a:off x="543701" y="5670744"/>
              <a:ext cx="4298649" cy="460391"/>
              <a:chOff x="543701" y="5486538"/>
              <a:chExt cx="4658317" cy="578693"/>
            </a:xfrm>
          </p:grpSpPr>
          <p:sp>
            <p:nvSpPr>
              <p:cNvPr id="33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2984" y="5486538"/>
                <a:ext cx="1557109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Forma libre 53">
                <a:extLst>
                  <a:ext uri="{FF2B5EF4-FFF2-40B4-BE49-F238E27FC236}">
                    <a16:creationId xmlns:a16="http://schemas.microsoft.com/office/drawing/2014/main" xmlns="" id="{83A58E17-EAC2-4DAC-88AA-FE2365B7C955}"/>
                  </a:ext>
                </a:extLst>
              </p:cNvPr>
              <p:cNvSpPr/>
              <p:nvPr/>
            </p:nvSpPr>
            <p:spPr>
              <a:xfrm>
                <a:off x="543701" y="5486538"/>
                <a:ext cx="120371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Forma libre 67">
                <a:extLst>
                  <a:ext uri="{FF2B5EF4-FFF2-40B4-BE49-F238E27FC236}">
                    <a16:creationId xmlns:a16="http://schemas.microsoft.com/office/drawing/2014/main" xmlns="" id="{83ACFBCD-1610-4274-8862-83BAB93CB9F4}"/>
                  </a:ext>
                </a:extLst>
              </p:cNvPr>
              <p:cNvSpPr/>
              <p:nvPr/>
            </p:nvSpPr>
            <p:spPr>
              <a:xfrm>
                <a:off x="1606807" y="5486538"/>
                <a:ext cx="1195343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>
                    <a:solidFill>
                      <a:schemeClr val="tx1"/>
                    </a:solidFill>
                  </a:rPr>
                  <a:t>FORMULACIÓN</a:t>
                </a:r>
              </a:p>
            </p:txBody>
          </p:sp>
          <p:sp>
            <p:nvSpPr>
              <p:cNvPr id="36" name="Forma libre 69">
                <a:extLst>
                  <a:ext uri="{FF2B5EF4-FFF2-40B4-BE49-F238E27FC236}">
                    <a16:creationId xmlns:a16="http://schemas.microsoft.com/office/drawing/2014/main" xmlns="" id="{6B6331EF-8E4A-4979-849A-8378450731FA}"/>
                  </a:ext>
                </a:extLst>
              </p:cNvPr>
              <p:cNvSpPr/>
              <p:nvPr/>
            </p:nvSpPr>
            <p:spPr>
              <a:xfrm>
                <a:off x="4063921" y="5486538"/>
                <a:ext cx="113809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ángulo 70">
                <a:extLst>
                  <a:ext uri="{FF2B5EF4-FFF2-40B4-BE49-F238E27FC236}">
                    <a16:creationId xmlns:a16="http://schemas.microsoft.com/office/drawing/2014/main" xmlns="" id="{E9AA61E4-F32D-4943-8525-261BD11540F0}"/>
                  </a:ext>
                </a:extLst>
              </p:cNvPr>
              <p:cNvSpPr/>
              <p:nvPr/>
            </p:nvSpPr>
            <p:spPr>
              <a:xfrm>
                <a:off x="737454" y="5596601"/>
                <a:ext cx="845680" cy="3614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700" b="1" dirty="0"/>
                  <a:t>PLANEAMIENTO Y PROGRAMACIÓN </a:t>
                </a:r>
                <a:endParaRPr lang="es-PE" sz="700" b="1" dirty="0"/>
              </a:p>
            </p:txBody>
          </p:sp>
          <p:sp>
            <p:nvSpPr>
              <p:cNvPr id="38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3764" y="5486538"/>
                <a:ext cx="92313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ctángulo 76">
                <a:extLst>
                  <a:ext uri="{FF2B5EF4-FFF2-40B4-BE49-F238E27FC236}">
                    <a16:creationId xmlns:a16="http://schemas.microsoft.com/office/drawing/2014/main" xmlns="" id="{DDA4AF90-F058-4B63-9C4F-C9DF109D6F6F}"/>
                  </a:ext>
                </a:extLst>
              </p:cNvPr>
              <p:cNvSpPr/>
              <p:nvPr/>
            </p:nvSpPr>
            <p:spPr>
              <a:xfrm>
                <a:off x="3571912" y="5586191"/>
                <a:ext cx="658181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TRANSAC-CIÓN</a:t>
                </a:r>
              </a:p>
            </p:txBody>
          </p:sp>
          <p:sp>
            <p:nvSpPr>
              <p:cNvPr id="40" name="Rectángulo 80">
                <a:extLst>
                  <a:ext uri="{FF2B5EF4-FFF2-40B4-BE49-F238E27FC236}">
                    <a16:creationId xmlns:a16="http://schemas.microsoft.com/office/drawing/2014/main" xmlns="" id="{7CB3252D-0BBE-40E2-97AF-ED797D7621CF}"/>
                  </a:ext>
                </a:extLst>
              </p:cNvPr>
              <p:cNvSpPr/>
              <p:nvPr/>
            </p:nvSpPr>
            <p:spPr>
              <a:xfrm>
                <a:off x="2853680" y="5604839"/>
                <a:ext cx="667638" cy="38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ESTRUCTU-RACIÓN</a:t>
                </a:r>
                <a:endParaRPr lang="es-PE" sz="700" dirty="0"/>
              </a:p>
            </p:txBody>
          </p:sp>
          <p:sp>
            <p:nvSpPr>
              <p:cNvPr id="41" name="Rectángulo 126">
                <a:extLst>
                  <a:ext uri="{FF2B5EF4-FFF2-40B4-BE49-F238E27FC236}">
                    <a16:creationId xmlns:a16="http://schemas.microsoft.com/office/drawing/2014/main" xmlns="" id="{7419EE6F-31D2-403D-BB7F-0BBADD08389D}"/>
                  </a:ext>
                </a:extLst>
              </p:cNvPr>
              <p:cNvSpPr/>
              <p:nvPr/>
            </p:nvSpPr>
            <p:spPr>
              <a:xfrm>
                <a:off x="4197141" y="5594827"/>
                <a:ext cx="833782" cy="3614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/>
                  <a:t>EJECUCIÓN CONTRACTUAL</a:t>
                </a:r>
              </a:p>
            </p:txBody>
          </p:sp>
        </p:grpSp>
        <p:sp>
          <p:nvSpPr>
            <p:cNvPr id="29" name="Cerrar llave 87">
              <a:extLst>
                <a:ext uri="{FF2B5EF4-FFF2-40B4-BE49-F238E27FC236}">
                  <a16:creationId xmlns:a16="http://schemas.microsoft.com/office/drawing/2014/main" xmlns="" id="{4848EED6-E8C8-4042-8CFC-9D8E492615B3}"/>
                </a:ext>
              </a:extLst>
            </p:cNvPr>
            <p:cNvSpPr/>
            <p:nvPr/>
          </p:nvSpPr>
          <p:spPr>
            <a:xfrm rot="5400000" flipV="1">
              <a:off x="3507468" y="6087626"/>
              <a:ext cx="110305" cy="704878"/>
            </a:xfrm>
            <a:prstGeom prst="rightBrace">
              <a:avLst>
                <a:gd name="adj1" fmla="val 49645"/>
                <a:gd name="adj2" fmla="val 5209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 sz="1351"/>
            </a:p>
          </p:txBody>
        </p:sp>
        <p:grpSp>
          <p:nvGrpSpPr>
            <p:cNvPr id="30" name="Grupo 88">
              <a:extLst>
                <a:ext uri="{FF2B5EF4-FFF2-40B4-BE49-F238E27FC236}">
                  <a16:creationId xmlns:a16="http://schemas.microsoft.com/office/drawing/2014/main" xmlns="" id="{3E5FE96A-5F29-48D3-81C3-BFB794E87C41}"/>
                </a:ext>
              </a:extLst>
            </p:cNvPr>
            <p:cNvGrpSpPr/>
            <p:nvPr/>
          </p:nvGrpSpPr>
          <p:grpSpPr>
            <a:xfrm>
              <a:off x="3042986" y="6538954"/>
              <a:ext cx="1075102" cy="286518"/>
              <a:chOff x="6800103" y="4648831"/>
              <a:chExt cx="1240469" cy="720690"/>
            </a:xfrm>
          </p:grpSpPr>
          <p:sp>
            <p:nvSpPr>
              <p:cNvPr id="31" name="Documento 97">
                <a:extLst>
                  <a:ext uri="{FF2B5EF4-FFF2-40B4-BE49-F238E27FC236}">
                    <a16:creationId xmlns:a16="http://schemas.microsoft.com/office/drawing/2014/main" xmlns="" id="{F6F502C7-A9D4-428A-B3F4-F85C516CD7BD}"/>
                  </a:ext>
                </a:extLst>
              </p:cNvPr>
              <p:cNvSpPr/>
              <p:nvPr/>
            </p:nvSpPr>
            <p:spPr>
              <a:xfrm>
                <a:off x="6867911" y="4721032"/>
                <a:ext cx="1104852" cy="648489"/>
              </a:xfrm>
              <a:prstGeom prst="flowChartDocumen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652" eaLnBrk="0" fontAlgn="base" hangingPunct="0">
                  <a:lnSpc>
                    <a:spcPts val="2328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PE" sz="1801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Rectángulo redondeado 109">
                <a:extLst>
                  <a:ext uri="{FF2B5EF4-FFF2-40B4-BE49-F238E27FC236}">
                    <a16:creationId xmlns:a16="http://schemas.microsoft.com/office/drawing/2014/main" xmlns="" id="{6C00449A-121B-419B-883E-CB7B90721424}"/>
                  </a:ext>
                </a:extLst>
              </p:cNvPr>
              <p:cNvSpPr/>
              <p:nvPr/>
            </p:nvSpPr>
            <p:spPr>
              <a:xfrm>
                <a:off x="6800103" y="4648831"/>
                <a:ext cx="1240469" cy="684174"/>
              </a:xfrm>
              <a:prstGeom prst="round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652">
                  <a:defRPr/>
                </a:pPr>
                <a:r>
                  <a:rPr lang="es-PE" sz="1000" i="1" kern="0" dirty="0">
                    <a:solidFill>
                      <a:prstClr val="black"/>
                    </a:solidFill>
                  </a:rPr>
                  <a:t>Estado Actual</a:t>
                </a:r>
              </a:p>
            </p:txBody>
          </p:sp>
        </p:grpSp>
      </p:grpSp>
      <p:pic>
        <p:nvPicPr>
          <p:cNvPr id="53" name="Imagen 5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9842" y="1475504"/>
            <a:ext cx="4959179" cy="4459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02389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/>
          <p:cNvSpPr txBox="1"/>
          <p:nvPr/>
        </p:nvSpPr>
        <p:spPr>
          <a:xfrm>
            <a:off x="2694625" y="301955"/>
            <a:ext cx="8390205" cy="5108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r">
              <a:spcBef>
                <a:spcPct val="0"/>
              </a:spcBef>
              <a:buNone/>
              <a:defRPr sz="32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000" kern="0" spc="-100" dirty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TERMINAL INTERNACIONAL DE CONTENEDORES CHIMBOTE</a:t>
            </a:r>
          </a:p>
        </p:txBody>
      </p:sp>
      <p:graphicFrame>
        <p:nvGraphicFramePr>
          <p:cNvPr id="23" name="Tab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076384"/>
              </p:ext>
            </p:extLst>
          </p:nvPr>
        </p:nvGraphicFramePr>
        <p:xfrm>
          <a:off x="510746" y="1475504"/>
          <a:ext cx="5453449" cy="3221249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1894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88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2831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b="0" u="none" strike="noStrike" kern="1200" dirty="0">
                          <a:effectLst/>
                          <a:latin typeface="Candara" panose="020E0502030303020204" pitchFamily="34" charset="0"/>
                        </a:rPr>
                        <a:t>Objeto:</a:t>
                      </a:r>
                      <a:endParaRPr lang="es-PE" sz="1300" b="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PE" sz="1300" dirty="0">
                          <a:latin typeface="Candara" panose="020E0502030303020204" pitchFamily="34" charset="0"/>
                        </a:rPr>
                        <a:t>Diseño, financiamiento, construcción, operación</a:t>
                      </a:r>
                      <a:r>
                        <a:rPr lang="es-419" sz="1300" dirty="0">
                          <a:latin typeface="Candara" panose="020E0502030303020204" pitchFamily="34" charset="0"/>
                        </a:rPr>
                        <a:t>, </a:t>
                      </a:r>
                      <a:r>
                        <a:rPr lang="es-PE" sz="1300" dirty="0">
                          <a:latin typeface="Candara" panose="020E0502030303020204" pitchFamily="34" charset="0"/>
                        </a:rPr>
                        <a:t>mantenimiento</a:t>
                      </a:r>
                      <a:r>
                        <a:rPr lang="es-419" sz="1300" dirty="0">
                          <a:latin typeface="Candara" panose="020E0502030303020204" pitchFamily="34" charset="0"/>
                        </a:rPr>
                        <a:t> y transferencia </a:t>
                      </a:r>
                      <a:r>
                        <a:rPr lang="es-PE" sz="1300" dirty="0">
                          <a:latin typeface="Candara" panose="020E0502030303020204" pitchFamily="34" charset="0"/>
                        </a:rPr>
                        <a:t>de un nueva infraestructura</a:t>
                      </a:r>
                      <a:r>
                        <a:rPr lang="es-PE" sz="1300" baseline="0" dirty="0">
                          <a:latin typeface="Candara" panose="020E0502030303020204" pitchFamily="34" charset="0"/>
                        </a:rPr>
                        <a:t> portuaria especializada en contenedores.</a:t>
                      </a:r>
                      <a:endParaRPr lang="es-PE" sz="1300" dirty="0">
                        <a:latin typeface="Candara" panose="020E0502030303020204" pitchFamily="34" charset="0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Proponente:</a:t>
                      </a: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300" dirty="0">
                          <a:effectLst/>
                          <a:latin typeface="Candara" panose="020E0502030303020204" pitchFamily="34" charset="0"/>
                        </a:rPr>
                        <a:t>Consorcio Chimbote (ALVAC CONCESIONES S.A.C AGENCIAS UNIVERSALES S.A.)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Modalidad: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Iniciativa</a:t>
                      </a:r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Privada Autofinanciada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Periodo de Concesión: 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30 años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Monto de Inversión: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PE" sz="1300" dirty="0">
                          <a:latin typeface="Candara" panose="020E0502030303020204" pitchFamily="34" charset="0"/>
                        </a:rPr>
                        <a:t>US$ 109 millones </a:t>
                      </a:r>
                      <a:endParaRPr lang="es-PE" sz="1300" u="none" strike="noStrike" kern="1200" dirty="0">
                        <a:solidFill>
                          <a:schemeClr val="dk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Fecha</a:t>
                      </a:r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Estimada de Adjudicación: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2019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24" name="Grupo 23"/>
          <p:cNvGrpSpPr/>
          <p:nvPr/>
        </p:nvGrpSpPr>
        <p:grpSpPr>
          <a:xfrm>
            <a:off x="804504" y="4842075"/>
            <a:ext cx="4728516" cy="1050759"/>
            <a:chOff x="543701" y="5670744"/>
            <a:chExt cx="4298649" cy="1055582"/>
          </a:xfrm>
        </p:grpSpPr>
        <p:grpSp>
          <p:nvGrpSpPr>
            <p:cNvPr id="25" name="Grupo 24"/>
            <p:cNvGrpSpPr/>
            <p:nvPr/>
          </p:nvGrpSpPr>
          <p:grpSpPr>
            <a:xfrm>
              <a:off x="543701" y="5670744"/>
              <a:ext cx="4298649" cy="460391"/>
              <a:chOff x="543701" y="5486538"/>
              <a:chExt cx="4658317" cy="578693"/>
            </a:xfrm>
          </p:grpSpPr>
          <p:sp>
            <p:nvSpPr>
              <p:cNvPr id="30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2984" y="5486538"/>
                <a:ext cx="1557109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Forma libre 53">
                <a:extLst>
                  <a:ext uri="{FF2B5EF4-FFF2-40B4-BE49-F238E27FC236}">
                    <a16:creationId xmlns:a16="http://schemas.microsoft.com/office/drawing/2014/main" xmlns="" id="{83A58E17-EAC2-4DAC-88AA-FE2365B7C955}"/>
                  </a:ext>
                </a:extLst>
              </p:cNvPr>
              <p:cNvSpPr/>
              <p:nvPr/>
            </p:nvSpPr>
            <p:spPr>
              <a:xfrm>
                <a:off x="543701" y="5486538"/>
                <a:ext cx="120371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Forma libre 67">
                <a:extLst>
                  <a:ext uri="{FF2B5EF4-FFF2-40B4-BE49-F238E27FC236}">
                    <a16:creationId xmlns:a16="http://schemas.microsoft.com/office/drawing/2014/main" xmlns="" id="{83ACFBCD-1610-4274-8862-83BAB93CB9F4}"/>
                  </a:ext>
                </a:extLst>
              </p:cNvPr>
              <p:cNvSpPr/>
              <p:nvPr/>
            </p:nvSpPr>
            <p:spPr>
              <a:xfrm>
                <a:off x="1606807" y="5486538"/>
                <a:ext cx="1195343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>
                    <a:solidFill>
                      <a:schemeClr val="tx1"/>
                    </a:solidFill>
                  </a:rPr>
                  <a:t>FORMULACIÓN</a:t>
                </a:r>
              </a:p>
            </p:txBody>
          </p:sp>
          <p:sp>
            <p:nvSpPr>
              <p:cNvPr id="33" name="Forma libre 69">
                <a:extLst>
                  <a:ext uri="{FF2B5EF4-FFF2-40B4-BE49-F238E27FC236}">
                    <a16:creationId xmlns:a16="http://schemas.microsoft.com/office/drawing/2014/main" xmlns="" id="{6B6331EF-8E4A-4979-849A-8378450731FA}"/>
                  </a:ext>
                </a:extLst>
              </p:cNvPr>
              <p:cNvSpPr/>
              <p:nvPr/>
            </p:nvSpPr>
            <p:spPr>
              <a:xfrm>
                <a:off x="4063921" y="5486538"/>
                <a:ext cx="113809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ángulo 70">
                <a:extLst>
                  <a:ext uri="{FF2B5EF4-FFF2-40B4-BE49-F238E27FC236}">
                    <a16:creationId xmlns:a16="http://schemas.microsoft.com/office/drawing/2014/main" xmlns="" id="{E9AA61E4-F32D-4943-8525-261BD11540F0}"/>
                  </a:ext>
                </a:extLst>
              </p:cNvPr>
              <p:cNvSpPr/>
              <p:nvPr/>
            </p:nvSpPr>
            <p:spPr>
              <a:xfrm>
                <a:off x="737454" y="5596602"/>
                <a:ext cx="845680" cy="3831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700" b="1" dirty="0"/>
                  <a:t>PLANEAMIENTO Y PROGRAMACIÓN </a:t>
                </a:r>
                <a:endParaRPr lang="es-PE" sz="700" b="1" dirty="0"/>
              </a:p>
            </p:txBody>
          </p:sp>
          <p:sp>
            <p:nvSpPr>
              <p:cNvPr id="35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3764" y="5486538"/>
                <a:ext cx="92313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ángulo 76">
                <a:extLst>
                  <a:ext uri="{FF2B5EF4-FFF2-40B4-BE49-F238E27FC236}">
                    <a16:creationId xmlns:a16="http://schemas.microsoft.com/office/drawing/2014/main" xmlns="" id="{DDA4AF90-F058-4B63-9C4F-C9DF109D6F6F}"/>
                  </a:ext>
                </a:extLst>
              </p:cNvPr>
              <p:cNvSpPr/>
              <p:nvPr/>
            </p:nvSpPr>
            <p:spPr>
              <a:xfrm>
                <a:off x="3571912" y="5586191"/>
                <a:ext cx="65818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TRANSAC-CIÓN</a:t>
                </a:r>
              </a:p>
            </p:txBody>
          </p:sp>
          <p:sp>
            <p:nvSpPr>
              <p:cNvPr id="37" name="Rectángulo 80">
                <a:extLst>
                  <a:ext uri="{FF2B5EF4-FFF2-40B4-BE49-F238E27FC236}">
                    <a16:creationId xmlns:a16="http://schemas.microsoft.com/office/drawing/2014/main" xmlns="" id="{7CB3252D-0BBE-40E2-97AF-ED797D7621CF}"/>
                  </a:ext>
                </a:extLst>
              </p:cNvPr>
              <p:cNvSpPr/>
              <p:nvPr/>
            </p:nvSpPr>
            <p:spPr>
              <a:xfrm>
                <a:off x="2853680" y="5604840"/>
                <a:ext cx="66763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ESTRUCTU-RACIÓN</a:t>
                </a:r>
                <a:endParaRPr lang="es-PE" sz="700" dirty="0"/>
              </a:p>
            </p:txBody>
          </p:sp>
          <p:sp>
            <p:nvSpPr>
              <p:cNvPr id="38" name="Rectángulo 126">
                <a:extLst>
                  <a:ext uri="{FF2B5EF4-FFF2-40B4-BE49-F238E27FC236}">
                    <a16:creationId xmlns:a16="http://schemas.microsoft.com/office/drawing/2014/main" xmlns="" id="{7419EE6F-31D2-403D-BB7F-0BBADD08389D}"/>
                  </a:ext>
                </a:extLst>
              </p:cNvPr>
              <p:cNvSpPr/>
              <p:nvPr/>
            </p:nvSpPr>
            <p:spPr>
              <a:xfrm>
                <a:off x="4197141" y="5594827"/>
                <a:ext cx="833782" cy="2862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/>
                  <a:t>EJECUCIÓN CONTRACTUAL</a:t>
                </a:r>
              </a:p>
            </p:txBody>
          </p:sp>
        </p:grpSp>
        <p:sp>
          <p:nvSpPr>
            <p:cNvPr id="26" name="Cerrar llave 87">
              <a:extLst>
                <a:ext uri="{FF2B5EF4-FFF2-40B4-BE49-F238E27FC236}">
                  <a16:creationId xmlns:a16="http://schemas.microsoft.com/office/drawing/2014/main" xmlns="" id="{4848EED6-E8C8-4042-8CFC-9D8E492615B3}"/>
                </a:ext>
              </a:extLst>
            </p:cNvPr>
            <p:cNvSpPr/>
            <p:nvPr/>
          </p:nvSpPr>
          <p:spPr>
            <a:xfrm rot="5400000" flipV="1">
              <a:off x="1912024" y="5809312"/>
              <a:ext cx="162737" cy="981024"/>
            </a:xfrm>
            <a:prstGeom prst="rightBrace">
              <a:avLst>
                <a:gd name="adj1" fmla="val 49645"/>
                <a:gd name="adj2" fmla="val 5209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 sz="1351"/>
            </a:p>
          </p:txBody>
        </p:sp>
        <p:grpSp>
          <p:nvGrpSpPr>
            <p:cNvPr id="27" name="Grupo 88">
              <a:extLst>
                <a:ext uri="{FF2B5EF4-FFF2-40B4-BE49-F238E27FC236}">
                  <a16:creationId xmlns:a16="http://schemas.microsoft.com/office/drawing/2014/main" xmlns="" id="{3E5FE96A-5F29-48D3-81C3-BFB794E87C41}"/>
                </a:ext>
              </a:extLst>
            </p:cNvPr>
            <p:cNvGrpSpPr/>
            <p:nvPr/>
          </p:nvGrpSpPr>
          <p:grpSpPr>
            <a:xfrm>
              <a:off x="1465956" y="6439808"/>
              <a:ext cx="1075102" cy="286518"/>
              <a:chOff x="4980502" y="4399445"/>
              <a:chExt cx="1240469" cy="720690"/>
            </a:xfrm>
          </p:grpSpPr>
          <p:sp>
            <p:nvSpPr>
              <p:cNvPr id="28" name="Documento 97">
                <a:extLst>
                  <a:ext uri="{FF2B5EF4-FFF2-40B4-BE49-F238E27FC236}">
                    <a16:creationId xmlns:a16="http://schemas.microsoft.com/office/drawing/2014/main" xmlns="" id="{F6F502C7-A9D4-428A-B3F4-F85C516CD7BD}"/>
                  </a:ext>
                </a:extLst>
              </p:cNvPr>
              <p:cNvSpPr/>
              <p:nvPr/>
            </p:nvSpPr>
            <p:spPr>
              <a:xfrm>
                <a:off x="5048310" y="4471646"/>
                <a:ext cx="1104852" cy="648489"/>
              </a:xfrm>
              <a:prstGeom prst="flowChartDocumen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652" eaLnBrk="0" fontAlgn="base" hangingPunct="0">
                  <a:lnSpc>
                    <a:spcPts val="2328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PE" sz="1801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Rectángulo redondeado 109">
                <a:extLst>
                  <a:ext uri="{FF2B5EF4-FFF2-40B4-BE49-F238E27FC236}">
                    <a16:creationId xmlns:a16="http://schemas.microsoft.com/office/drawing/2014/main" xmlns="" id="{6C00449A-121B-419B-883E-CB7B90721424}"/>
                  </a:ext>
                </a:extLst>
              </p:cNvPr>
              <p:cNvSpPr/>
              <p:nvPr/>
            </p:nvSpPr>
            <p:spPr>
              <a:xfrm>
                <a:off x="4980502" y="4399445"/>
                <a:ext cx="1240469" cy="684174"/>
              </a:xfrm>
              <a:prstGeom prst="round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652">
                  <a:defRPr/>
                </a:pPr>
                <a:r>
                  <a:rPr lang="es-PE" sz="1000" i="1" kern="0" dirty="0">
                    <a:solidFill>
                      <a:prstClr val="black"/>
                    </a:solidFill>
                  </a:rPr>
                  <a:t>Estado Actual</a:t>
                </a:r>
              </a:p>
            </p:txBody>
          </p:sp>
        </p:grpSp>
      </p:grpSp>
      <p:pic>
        <p:nvPicPr>
          <p:cNvPr id="39" name="Imagen 38" descr="D:\PERFIL JUAN CARLOS\PROYECTOS APP\IPA TERMINAL PORTUARIO CHIMBOTE\APP Chimbote_A_A4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0868" y="1475504"/>
            <a:ext cx="5173882" cy="4417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3992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AA2D6B3D-B86D-4B97-A564-B6242A37FF72}"/>
              </a:ext>
            </a:extLst>
          </p:cNvPr>
          <p:cNvSpPr txBox="1"/>
          <p:nvPr/>
        </p:nvSpPr>
        <p:spPr>
          <a:xfrm>
            <a:off x="3958582" y="72889"/>
            <a:ext cx="7732421" cy="953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799" b="1" dirty="0">
                <a:solidFill>
                  <a:srgbClr val="FF0000"/>
                </a:solidFill>
              </a:rPr>
              <a:t>RED VIAL NACIONAL: 3 EJES LONGITUDINALES </a:t>
            </a:r>
          </a:p>
          <a:p>
            <a:r>
              <a:rPr lang="mr-IN" sz="2799" b="1" dirty="0">
                <a:solidFill>
                  <a:srgbClr val="FF0000"/>
                </a:solidFill>
              </a:rPr>
              <a:t>–</a:t>
            </a:r>
            <a:r>
              <a:rPr lang="es-PE" sz="2799" b="1" dirty="0">
                <a:solidFill>
                  <a:srgbClr val="FF0000"/>
                </a:solidFill>
              </a:rPr>
              <a:t> 20 EJES TRANSVERSALES</a:t>
            </a:r>
          </a:p>
        </p:txBody>
      </p:sp>
      <p:sp>
        <p:nvSpPr>
          <p:cNvPr id="15" name="5 Rectángulo"/>
          <p:cNvSpPr/>
          <p:nvPr/>
        </p:nvSpPr>
        <p:spPr>
          <a:xfrm>
            <a:off x="690606" y="4475501"/>
            <a:ext cx="3663704" cy="379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866" b="1" u="sng" dirty="0"/>
              <a:t>EJES TRANSVERSALES Y VARIANTES</a:t>
            </a:r>
          </a:p>
        </p:txBody>
      </p:sp>
      <p:graphicFrame>
        <p:nvGraphicFramePr>
          <p:cNvPr id="16" name="2 Gráfico"/>
          <p:cNvGraphicFramePr/>
          <p:nvPr>
            <p:extLst/>
          </p:nvPr>
        </p:nvGraphicFramePr>
        <p:xfrm>
          <a:off x="705691" y="1951749"/>
          <a:ext cx="5172653" cy="1912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4 Rectángulo"/>
          <p:cNvSpPr/>
          <p:nvPr/>
        </p:nvSpPr>
        <p:spPr>
          <a:xfrm>
            <a:off x="639206" y="1503895"/>
            <a:ext cx="2417789" cy="379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866" b="1" u="sng" dirty="0"/>
              <a:t>EJES LONGITUDINALES</a:t>
            </a:r>
          </a:p>
        </p:txBody>
      </p:sp>
      <p:pic>
        <p:nvPicPr>
          <p:cNvPr id="18" name="1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" r="1182" b="531"/>
          <a:stretch/>
        </p:blipFill>
        <p:spPr>
          <a:xfrm>
            <a:off x="7824793" y="1332214"/>
            <a:ext cx="3590129" cy="5065143"/>
          </a:xfrm>
          <a:prstGeom prst="rect">
            <a:avLst/>
          </a:prstGeom>
        </p:spPr>
      </p:pic>
      <p:graphicFrame>
        <p:nvGraphicFramePr>
          <p:cNvPr id="9" name="3 Gráfico">
            <a:extLst>
              <a:ext uri="{FF2B5EF4-FFF2-40B4-BE49-F238E27FC236}">
                <a16:creationId xmlns:a16="http://schemas.microsoft.com/office/drawing/2014/main" xmlns="" id="{3078BB0F-17F6-41CE-8B05-6C380CFB46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4239578"/>
              </p:ext>
            </p:extLst>
          </p:nvPr>
        </p:nvGraphicFramePr>
        <p:xfrm>
          <a:off x="710961" y="4874444"/>
          <a:ext cx="5100522" cy="10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1F0DCD7E-7DE3-412A-8A86-98430E3793DE}"/>
              </a:ext>
            </a:extLst>
          </p:cNvPr>
          <p:cNvSpPr txBox="1"/>
          <p:nvPr/>
        </p:nvSpPr>
        <p:spPr>
          <a:xfrm>
            <a:off x="5585494" y="1162730"/>
            <a:ext cx="3590129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RVN TOTAL: 26,976 km</a:t>
            </a:r>
          </a:p>
          <a:p>
            <a:pPr algn="ctr"/>
            <a:r>
              <a:rPr lang="es-MX" sz="2000" b="1" dirty="0"/>
              <a:t>RVN CONCESIONADA: 6,693 km</a:t>
            </a:r>
          </a:p>
        </p:txBody>
      </p:sp>
    </p:spTree>
    <p:extLst>
      <p:ext uri="{BB962C8B-B14F-4D97-AF65-F5344CB8AC3E}">
        <p14:creationId xmlns:p14="http://schemas.microsoft.com/office/powerpoint/2010/main" val="21539859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/>
          <p:cNvSpPr txBox="1"/>
          <p:nvPr/>
        </p:nvSpPr>
        <p:spPr>
          <a:xfrm>
            <a:off x="2694625" y="301955"/>
            <a:ext cx="8390205" cy="5108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r">
              <a:spcBef>
                <a:spcPct val="0"/>
              </a:spcBef>
              <a:buNone/>
              <a:defRPr sz="32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000" kern="0" spc="-100" dirty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TERMINAL PORTUARIO SAN JUAN DE MARCONA</a:t>
            </a:r>
          </a:p>
        </p:txBody>
      </p:sp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427418"/>
              </p:ext>
            </p:extLst>
          </p:nvPr>
        </p:nvGraphicFramePr>
        <p:xfrm>
          <a:off x="510746" y="1475504"/>
          <a:ext cx="5453449" cy="3624316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1894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88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2831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b="0" u="none" strike="noStrike" kern="1200" dirty="0">
                          <a:effectLst/>
                          <a:latin typeface="Candara" panose="020E0502030303020204" pitchFamily="34" charset="0"/>
                        </a:rPr>
                        <a:t>Objeto:</a:t>
                      </a:r>
                      <a:endParaRPr lang="es-PE" sz="1300" b="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300" kern="1200" dirty="0">
                          <a:solidFill>
                            <a:schemeClr val="dk1"/>
                          </a:solidFill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Construcción de un terminal portuario multipropósito de uso público y alcance nacional, que cuenta con la aprobación de interés y relevancia del Sector</a:t>
                      </a:r>
                      <a:endParaRPr lang="es-PE" sz="1300" u="none" strike="noStrike" kern="1200" dirty="0">
                        <a:solidFill>
                          <a:schemeClr val="dk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Proponente:</a:t>
                      </a: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es-PE" sz="1300" dirty="0">
                          <a:effectLst/>
                          <a:latin typeface="Candara" panose="020E0502030303020204" pitchFamily="34" charset="0"/>
                        </a:rPr>
                        <a:t>Consorcio Terminal Portuario</a:t>
                      </a:r>
                      <a:r>
                        <a:rPr lang="es-PE" sz="1300" baseline="0" dirty="0">
                          <a:effectLst/>
                          <a:latin typeface="Candara" panose="020E0502030303020204" pitchFamily="34" charset="0"/>
                        </a:rPr>
                        <a:t> San Juan de </a:t>
                      </a:r>
                      <a:r>
                        <a:rPr lang="es-PE" sz="1300" baseline="0" dirty="0" err="1">
                          <a:effectLst/>
                          <a:latin typeface="Candara" panose="020E0502030303020204" pitchFamily="34" charset="0"/>
                        </a:rPr>
                        <a:t>Marcona</a:t>
                      </a:r>
                      <a:r>
                        <a:rPr lang="es-PE" sz="1300" baseline="0" dirty="0">
                          <a:effectLst/>
                          <a:latin typeface="Candara" panose="020E0502030303020204" pitchFamily="34" charset="0"/>
                        </a:rPr>
                        <a:t> (</a:t>
                      </a:r>
                      <a:r>
                        <a:rPr lang="es-PE" sz="1300" dirty="0">
                          <a:effectLst/>
                          <a:latin typeface="Candara" panose="020E0502030303020204" pitchFamily="34" charset="0"/>
                        </a:rPr>
                        <a:t>Terminal Portuario </a:t>
                      </a:r>
                      <a:r>
                        <a:rPr lang="es-PE" sz="1300" dirty="0" err="1">
                          <a:effectLst/>
                          <a:latin typeface="Candara" panose="020E0502030303020204" pitchFamily="34" charset="0"/>
                        </a:rPr>
                        <a:t>Jinzhao</a:t>
                      </a:r>
                      <a:r>
                        <a:rPr lang="es-PE" sz="1300" dirty="0">
                          <a:effectLst/>
                          <a:latin typeface="Candara" panose="020E0502030303020204" pitchFamily="34" charset="0"/>
                        </a:rPr>
                        <a:t> Perú S.A.,</a:t>
                      </a:r>
                      <a:r>
                        <a:rPr lang="es-PE" sz="1300" baseline="0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s-PE" sz="1300" dirty="0" err="1">
                          <a:effectLst/>
                          <a:latin typeface="Candara" panose="020E0502030303020204" pitchFamily="34" charset="0"/>
                        </a:rPr>
                        <a:t>Shougang</a:t>
                      </a:r>
                      <a:r>
                        <a:rPr lang="es-PE" sz="1300" dirty="0">
                          <a:effectLst/>
                          <a:latin typeface="Candara" panose="020E0502030303020204" pitchFamily="34" charset="0"/>
                        </a:rPr>
                        <a:t> Hierro Perú S.A.A. y</a:t>
                      </a:r>
                      <a:r>
                        <a:rPr lang="es-PE" sz="1300" baseline="0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s-PE" sz="1300" dirty="0">
                          <a:effectLst/>
                          <a:latin typeface="Candara" panose="020E0502030303020204" pitchFamily="34" charset="0"/>
                        </a:rPr>
                        <a:t>China </a:t>
                      </a:r>
                      <a:r>
                        <a:rPr lang="es-PE" sz="1300" dirty="0" err="1">
                          <a:effectLst/>
                          <a:latin typeface="Candara" panose="020E0502030303020204" pitchFamily="34" charset="0"/>
                        </a:rPr>
                        <a:t>Construction</a:t>
                      </a:r>
                      <a:r>
                        <a:rPr lang="es-PE" sz="1300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s-PE" sz="1300" dirty="0" err="1">
                          <a:effectLst/>
                          <a:latin typeface="Candara" panose="020E0502030303020204" pitchFamily="34" charset="0"/>
                        </a:rPr>
                        <a:t>Communications</a:t>
                      </a:r>
                      <a:r>
                        <a:rPr lang="es-PE" sz="1300" dirty="0">
                          <a:effectLst/>
                          <a:latin typeface="Candara" panose="020E0502030303020204" pitchFamily="34" charset="0"/>
                        </a:rPr>
                        <a:t> Company Ltd.)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Modalidad: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Iniciativa</a:t>
                      </a:r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Privada Autofinanciada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Periodo de Concesión: 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30 años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Monto de Inversión: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PE" sz="1300" dirty="0">
                          <a:latin typeface="Candara" panose="020E0502030303020204" pitchFamily="34" charset="0"/>
                        </a:rPr>
                        <a:t>US$ 581 millones </a:t>
                      </a:r>
                      <a:endParaRPr lang="es-PE" sz="1300" u="none" strike="noStrike" kern="1200" dirty="0">
                        <a:solidFill>
                          <a:schemeClr val="dk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Fecha</a:t>
                      </a:r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Estimada de Adjudicación: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2019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21" name="Grupo 20"/>
          <p:cNvGrpSpPr/>
          <p:nvPr/>
        </p:nvGrpSpPr>
        <p:grpSpPr>
          <a:xfrm>
            <a:off x="804504" y="5232693"/>
            <a:ext cx="4728516" cy="1050759"/>
            <a:chOff x="543701" y="5670744"/>
            <a:chExt cx="4298649" cy="1055582"/>
          </a:xfrm>
        </p:grpSpPr>
        <p:grpSp>
          <p:nvGrpSpPr>
            <p:cNvPr id="40" name="Grupo 39"/>
            <p:cNvGrpSpPr/>
            <p:nvPr/>
          </p:nvGrpSpPr>
          <p:grpSpPr>
            <a:xfrm>
              <a:off x="543701" y="5670744"/>
              <a:ext cx="4298649" cy="460391"/>
              <a:chOff x="543701" y="5486538"/>
              <a:chExt cx="4658317" cy="578693"/>
            </a:xfrm>
          </p:grpSpPr>
          <p:sp>
            <p:nvSpPr>
              <p:cNvPr id="45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2984" y="5486538"/>
                <a:ext cx="1557109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orma libre 53">
                <a:extLst>
                  <a:ext uri="{FF2B5EF4-FFF2-40B4-BE49-F238E27FC236}">
                    <a16:creationId xmlns:a16="http://schemas.microsoft.com/office/drawing/2014/main" xmlns="" id="{83A58E17-EAC2-4DAC-88AA-FE2365B7C955}"/>
                  </a:ext>
                </a:extLst>
              </p:cNvPr>
              <p:cNvSpPr/>
              <p:nvPr/>
            </p:nvSpPr>
            <p:spPr>
              <a:xfrm>
                <a:off x="543701" y="5486538"/>
                <a:ext cx="120371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Forma libre 67">
                <a:extLst>
                  <a:ext uri="{FF2B5EF4-FFF2-40B4-BE49-F238E27FC236}">
                    <a16:creationId xmlns:a16="http://schemas.microsoft.com/office/drawing/2014/main" xmlns="" id="{83ACFBCD-1610-4274-8862-83BAB93CB9F4}"/>
                  </a:ext>
                </a:extLst>
              </p:cNvPr>
              <p:cNvSpPr/>
              <p:nvPr/>
            </p:nvSpPr>
            <p:spPr>
              <a:xfrm>
                <a:off x="1606807" y="5486538"/>
                <a:ext cx="1195343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>
                    <a:solidFill>
                      <a:schemeClr val="tx1"/>
                    </a:solidFill>
                  </a:rPr>
                  <a:t>FORMULACIÓN</a:t>
                </a:r>
              </a:p>
            </p:txBody>
          </p:sp>
          <p:sp>
            <p:nvSpPr>
              <p:cNvPr id="48" name="Forma libre 69">
                <a:extLst>
                  <a:ext uri="{FF2B5EF4-FFF2-40B4-BE49-F238E27FC236}">
                    <a16:creationId xmlns:a16="http://schemas.microsoft.com/office/drawing/2014/main" xmlns="" id="{6B6331EF-8E4A-4979-849A-8378450731FA}"/>
                  </a:ext>
                </a:extLst>
              </p:cNvPr>
              <p:cNvSpPr/>
              <p:nvPr/>
            </p:nvSpPr>
            <p:spPr>
              <a:xfrm>
                <a:off x="4063921" y="5486538"/>
                <a:ext cx="113809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Rectángulo 70">
                <a:extLst>
                  <a:ext uri="{FF2B5EF4-FFF2-40B4-BE49-F238E27FC236}">
                    <a16:creationId xmlns:a16="http://schemas.microsoft.com/office/drawing/2014/main" xmlns="" id="{E9AA61E4-F32D-4943-8525-261BD11540F0}"/>
                  </a:ext>
                </a:extLst>
              </p:cNvPr>
              <p:cNvSpPr/>
              <p:nvPr/>
            </p:nvSpPr>
            <p:spPr>
              <a:xfrm>
                <a:off x="737454" y="5596602"/>
                <a:ext cx="845680" cy="3831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700" b="1" dirty="0"/>
                  <a:t>PLANEAMIENTO Y PROGRAMACIÓN </a:t>
                </a:r>
                <a:endParaRPr lang="es-PE" sz="700" b="1" dirty="0"/>
              </a:p>
            </p:txBody>
          </p:sp>
          <p:sp>
            <p:nvSpPr>
              <p:cNvPr id="50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3764" y="5486538"/>
                <a:ext cx="92313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Rectángulo 76">
                <a:extLst>
                  <a:ext uri="{FF2B5EF4-FFF2-40B4-BE49-F238E27FC236}">
                    <a16:creationId xmlns:a16="http://schemas.microsoft.com/office/drawing/2014/main" xmlns="" id="{DDA4AF90-F058-4B63-9C4F-C9DF109D6F6F}"/>
                  </a:ext>
                </a:extLst>
              </p:cNvPr>
              <p:cNvSpPr/>
              <p:nvPr/>
            </p:nvSpPr>
            <p:spPr>
              <a:xfrm>
                <a:off x="3571912" y="5586191"/>
                <a:ext cx="65818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TRANSAC-CIÓN</a:t>
                </a:r>
              </a:p>
            </p:txBody>
          </p:sp>
          <p:sp>
            <p:nvSpPr>
              <p:cNvPr id="52" name="Rectángulo 80">
                <a:extLst>
                  <a:ext uri="{FF2B5EF4-FFF2-40B4-BE49-F238E27FC236}">
                    <a16:creationId xmlns:a16="http://schemas.microsoft.com/office/drawing/2014/main" xmlns="" id="{7CB3252D-0BBE-40E2-97AF-ED797D7621CF}"/>
                  </a:ext>
                </a:extLst>
              </p:cNvPr>
              <p:cNvSpPr/>
              <p:nvPr/>
            </p:nvSpPr>
            <p:spPr>
              <a:xfrm>
                <a:off x="2853680" y="5604840"/>
                <a:ext cx="66763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ESTRUCTU-RACIÓN</a:t>
                </a:r>
                <a:endParaRPr lang="es-PE" sz="700" dirty="0"/>
              </a:p>
            </p:txBody>
          </p:sp>
          <p:sp>
            <p:nvSpPr>
              <p:cNvPr id="53" name="Rectángulo 126">
                <a:extLst>
                  <a:ext uri="{FF2B5EF4-FFF2-40B4-BE49-F238E27FC236}">
                    <a16:creationId xmlns:a16="http://schemas.microsoft.com/office/drawing/2014/main" xmlns="" id="{7419EE6F-31D2-403D-BB7F-0BBADD08389D}"/>
                  </a:ext>
                </a:extLst>
              </p:cNvPr>
              <p:cNvSpPr/>
              <p:nvPr/>
            </p:nvSpPr>
            <p:spPr>
              <a:xfrm>
                <a:off x="4197141" y="5594827"/>
                <a:ext cx="833782" cy="2862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/>
                  <a:t>EJECUCIÓN CONTRACTUAL</a:t>
                </a:r>
              </a:p>
            </p:txBody>
          </p:sp>
        </p:grpSp>
        <p:sp>
          <p:nvSpPr>
            <p:cNvPr id="41" name="Cerrar llave 87">
              <a:extLst>
                <a:ext uri="{FF2B5EF4-FFF2-40B4-BE49-F238E27FC236}">
                  <a16:creationId xmlns:a16="http://schemas.microsoft.com/office/drawing/2014/main" xmlns="" id="{4848EED6-E8C8-4042-8CFC-9D8E492615B3}"/>
                </a:ext>
              </a:extLst>
            </p:cNvPr>
            <p:cNvSpPr/>
            <p:nvPr/>
          </p:nvSpPr>
          <p:spPr>
            <a:xfrm rot="5400000" flipV="1">
              <a:off x="1912024" y="5809312"/>
              <a:ext cx="162737" cy="981024"/>
            </a:xfrm>
            <a:prstGeom prst="rightBrace">
              <a:avLst>
                <a:gd name="adj1" fmla="val 49645"/>
                <a:gd name="adj2" fmla="val 5209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 sz="1351"/>
            </a:p>
          </p:txBody>
        </p:sp>
        <p:grpSp>
          <p:nvGrpSpPr>
            <p:cNvPr id="42" name="Grupo 88">
              <a:extLst>
                <a:ext uri="{FF2B5EF4-FFF2-40B4-BE49-F238E27FC236}">
                  <a16:creationId xmlns:a16="http://schemas.microsoft.com/office/drawing/2014/main" xmlns="" id="{3E5FE96A-5F29-48D3-81C3-BFB794E87C41}"/>
                </a:ext>
              </a:extLst>
            </p:cNvPr>
            <p:cNvGrpSpPr/>
            <p:nvPr/>
          </p:nvGrpSpPr>
          <p:grpSpPr>
            <a:xfrm>
              <a:off x="1465956" y="6439808"/>
              <a:ext cx="1075102" cy="286518"/>
              <a:chOff x="4980502" y="4399445"/>
              <a:chExt cx="1240469" cy="720690"/>
            </a:xfrm>
          </p:grpSpPr>
          <p:sp>
            <p:nvSpPr>
              <p:cNvPr id="43" name="Documento 97">
                <a:extLst>
                  <a:ext uri="{FF2B5EF4-FFF2-40B4-BE49-F238E27FC236}">
                    <a16:creationId xmlns:a16="http://schemas.microsoft.com/office/drawing/2014/main" xmlns="" id="{F6F502C7-A9D4-428A-B3F4-F85C516CD7BD}"/>
                  </a:ext>
                </a:extLst>
              </p:cNvPr>
              <p:cNvSpPr/>
              <p:nvPr/>
            </p:nvSpPr>
            <p:spPr>
              <a:xfrm>
                <a:off x="5048310" y="4471646"/>
                <a:ext cx="1104852" cy="648489"/>
              </a:xfrm>
              <a:prstGeom prst="flowChartDocumen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652" eaLnBrk="0" fontAlgn="base" hangingPunct="0">
                  <a:lnSpc>
                    <a:spcPts val="2328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PE" sz="1801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Rectángulo redondeado 109">
                <a:extLst>
                  <a:ext uri="{FF2B5EF4-FFF2-40B4-BE49-F238E27FC236}">
                    <a16:creationId xmlns:a16="http://schemas.microsoft.com/office/drawing/2014/main" xmlns="" id="{6C00449A-121B-419B-883E-CB7B90721424}"/>
                  </a:ext>
                </a:extLst>
              </p:cNvPr>
              <p:cNvSpPr/>
              <p:nvPr/>
            </p:nvSpPr>
            <p:spPr>
              <a:xfrm>
                <a:off x="4980502" y="4399445"/>
                <a:ext cx="1240469" cy="684174"/>
              </a:xfrm>
              <a:prstGeom prst="round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652">
                  <a:defRPr/>
                </a:pPr>
                <a:r>
                  <a:rPr lang="es-PE" sz="1000" i="1" kern="0" dirty="0">
                    <a:solidFill>
                      <a:prstClr val="black"/>
                    </a:solidFill>
                  </a:rPr>
                  <a:t>Estado Actual</a:t>
                </a:r>
              </a:p>
            </p:txBody>
          </p:sp>
        </p:grpSp>
      </p:grpSp>
      <p:pic>
        <p:nvPicPr>
          <p:cNvPr id="54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972" y="1475504"/>
            <a:ext cx="5809953" cy="3614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498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 bwMode="auto">
          <a:xfrm>
            <a:off x="894643" y="4793305"/>
            <a:ext cx="3834202" cy="159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>
                <a:solidFill>
                  <a:schemeClr val="bg1"/>
                </a:solidFill>
                <a:latin typeface="Calibri" panose="020F0502020204030204"/>
                <a:ea typeface="Frutiger-Light" panose="02020603050405020304" pitchFamily="18" charset="0"/>
                <a:cs typeface="Frutiger-Light" panose="02020603050405020304" pitchFamily="18" charset="0"/>
              </a:rPr>
              <a:t>Setiembre</a:t>
            </a:r>
            <a:endParaRPr kumimoji="0" lang="es-ES" sz="3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Frutiger-Light" panose="02020603050405020304" pitchFamily="18" charset="0"/>
              <a:cs typeface="Frutiger-Light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Frutiger-Light" panose="02020603050405020304" pitchFamily="18" charset="0"/>
                <a:cs typeface="Frutiger-Light" panose="02020603050405020304" pitchFamily="18" charset="0"/>
              </a:rPr>
              <a:t>2018</a:t>
            </a:r>
            <a:endParaRPr kumimoji="0" lang="es-PE" sz="5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Frutiger-Light" panose="02020603050405020304" pitchFamily="18" charset="0"/>
              <a:cs typeface="Frutiger-Light" panose="02020603050405020304" pitchFamily="18" charset="0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1003310" y="5447889"/>
            <a:ext cx="9686386" cy="0"/>
          </a:xfrm>
          <a:prstGeom prst="line">
            <a:avLst/>
          </a:prstGeom>
          <a:ln w="952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1 Título">
            <a:extLst>
              <a:ext uri="{FF2B5EF4-FFF2-40B4-BE49-F238E27FC236}">
                <a16:creationId xmlns:a16="http://schemas.microsoft.com/office/drawing/2014/main" xmlns="" id="{22B432B8-1C88-438A-97EE-A564C985B86D}"/>
              </a:ext>
            </a:extLst>
          </p:cNvPr>
          <p:cNvSpPr txBox="1">
            <a:spLocks/>
          </p:cNvSpPr>
          <p:nvPr/>
        </p:nvSpPr>
        <p:spPr bwMode="auto">
          <a:xfrm>
            <a:off x="5846503" y="2261006"/>
            <a:ext cx="5114951" cy="159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Frutiger-Light" panose="02020603050405020304" pitchFamily="18" charset="0"/>
                <a:cs typeface="Frutiger-Light" panose="02020603050405020304" pitchFamily="18" charset="0"/>
              </a:rPr>
              <a:t>Muchas gracias</a:t>
            </a:r>
            <a:endParaRPr kumimoji="0" lang="es-PE" sz="5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Frutiger-Light" panose="02020603050405020304" pitchFamily="18" charset="0"/>
              <a:cs typeface="Frutiger-Light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71786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AA2D6B3D-B86D-4B97-A564-B6242A37FF72}"/>
              </a:ext>
            </a:extLst>
          </p:cNvPr>
          <p:cNvSpPr txBox="1"/>
          <p:nvPr/>
        </p:nvSpPr>
        <p:spPr>
          <a:xfrm>
            <a:off x="4812564" y="133614"/>
            <a:ext cx="500297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199" b="1" dirty="0">
                <a:solidFill>
                  <a:srgbClr val="FF0000"/>
                </a:solidFill>
              </a:rPr>
              <a:t>RED VIAL NACIONAL</a:t>
            </a:r>
          </a:p>
        </p:txBody>
      </p:sp>
      <p:sp>
        <p:nvSpPr>
          <p:cNvPr id="19" name="Shape 535">
            <a:extLst>
              <a:ext uri="{FF2B5EF4-FFF2-40B4-BE49-F238E27FC236}">
                <a16:creationId xmlns:a16="http://schemas.microsoft.com/office/drawing/2014/main" xmlns="" id="{B4F31E11-F96E-4E41-9348-A2270E412E48}"/>
              </a:ext>
            </a:extLst>
          </p:cNvPr>
          <p:cNvSpPr/>
          <p:nvPr/>
        </p:nvSpPr>
        <p:spPr>
          <a:xfrm>
            <a:off x="440960" y="1188574"/>
            <a:ext cx="7912817" cy="271532"/>
          </a:xfrm>
          <a:prstGeom prst="rect">
            <a:avLst/>
          </a:prstGeom>
          <a:solidFill>
            <a:schemeClr val="bg1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270000" tIns="34275" rIns="68575" bIns="34275" anchor="ctr" anchorCtr="0">
            <a:noAutofit/>
          </a:bodyPr>
          <a:lstStyle/>
          <a:p>
            <a:r>
              <a:rPr lang="es-P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Doble calzada de la Longitudinal de la Costa (Guadalupe – Sullana)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BF8FE5E2-58FE-4B23-A171-D03B2E2E3E5B}"/>
              </a:ext>
            </a:extLst>
          </p:cNvPr>
          <p:cNvSpPr txBox="1"/>
          <p:nvPr/>
        </p:nvSpPr>
        <p:spPr>
          <a:xfrm>
            <a:off x="6827897" y="1488390"/>
            <a:ext cx="486675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encontramos el proceso de liberación de más de 1,110 predios ubicados entre Ica y Piura para continuar con las obras de doble calzada en la Panamericana.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s-MX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</a:t>
            </a:r>
            <a:r>
              <a:rPr lang="es-MX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principalmente se reactivarán trabajos en:</a:t>
            </a: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Andrés – Guadalupe (54km)</a:t>
            </a: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PaD y 3 Pontones – Huacho</a:t>
            </a: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Evitamiento Chimbote (40km)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MX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</a:t>
            </a:r>
            <a:r>
              <a:rPr lang="es-MX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principalmente se reactivarán trabajos en:</a:t>
            </a: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Evitamiento Huarmey (8km)</a:t>
            </a: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Evitamiento Casma (8km)</a:t>
            </a: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Evitamiento Virú (16km)</a:t>
            </a: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Evitamiento Trujillo (25km)</a:t>
            </a: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Tramo San José de Moro – Chiclayo (41km)</a:t>
            </a: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Evitamiento Chiclayo (26km)</a:t>
            </a: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Evitamiento Paiján, Pacasmayo (58km)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s-MX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</a:t>
            </a:r>
            <a:r>
              <a:rPr lang="es-MX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principalmente iniciaríamos trabajos en:</a:t>
            </a: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Evitamiento Chao (11km)</a:t>
            </a: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Chiclayo – Piura (200km)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23C45741-779A-4F36-A3DB-E9FED36BD6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56" t="10834" r="4572" b="33917"/>
          <a:stretch/>
        </p:blipFill>
        <p:spPr>
          <a:xfrm>
            <a:off x="4275375" y="2076534"/>
            <a:ext cx="1718192" cy="2556000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7BE0C2DE-4015-4D24-A733-BB87100003E8}"/>
              </a:ext>
            </a:extLst>
          </p:cNvPr>
          <p:cNvSpPr txBox="1"/>
          <p:nvPr/>
        </p:nvSpPr>
        <p:spPr>
          <a:xfrm>
            <a:off x="474478" y="6261992"/>
            <a:ext cx="24578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/>
            <a:r>
              <a:rPr lang="es-MX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PVN/DGCT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E19C23CD-346C-4AB4-AA4B-2180758A002D}"/>
              </a:ext>
            </a:extLst>
          </p:cNvPr>
          <p:cNvSpPr txBox="1"/>
          <p:nvPr/>
        </p:nvSpPr>
        <p:spPr>
          <a:xfrm>
            <a:off x="3960559" y="4766228"/>
            <a:ext cx="2562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calzadas</a:t>
            </a: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803km (60%)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calzadas</a:t>
            </a: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527km (40%)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Total: 1,330 km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+1,110 predios por liberar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7FE03A2A-451F-482D-A640-504EC933B8B3}"/>
              </a:ext>
            </a:extLst>
          </p:cNvPr>
          <p:cNvSpPr txBox="1"/>
          <p:nvPr/>
        </p:nvSpPr>
        <p:spPr>
          <a:xfrm>
            <a:off x="4406724" y="1674841"/>
            <a:ext cx="14837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Tramo a completarse al 2021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09B9FC67-B4B5-43F6-A9DF-5035193C3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61" y="1574350"/>
            <a:ext cx="2484959" cy="4690043"/>
          </a:xfrm>
          <a:prstGeom prst="rect">
            <a:avLst/>
          </a:prstGeom>
        </p:spPr>
      </p:pic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xmlns="" id="{E9D4B4BF-AF27-480D-AE32-1272AD408B5C}"/>
              </a:ext>
            </a:extLst>
          </p:cNvPr>
          <p:cNvCxnSpPr/>
          <p:nvPr/>
        </p:nvCxnSpPr>
        <p:spPr>
          <a:xfrm>
            <a:off x="2930724" y="2144338"/>
            <a:ext cx="14760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xmlns="" id="{511FF017-2047-4FF4-82CA-DBC5BACD7F0C}"/>
              </a:ext>
            </a:extLst>
          </p:cNvPr>
          <p:cNvCxnSpPr/>
          <p:nvPr/>
        </p:nvCxnSpPr>
        <p:spPr>
          <a:xfrm>
            <a:off x="2930724" y="4525588"/>
            <a:ext cx="14760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401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 bwMode="auto">
          <a:xfrm>
            <a:off x="3641074" y="1907020"/>
            <a:ext cx="4713217" cy="301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s-PE" sz="4000" dirty="0">
                <a:solidFill>
                  <a:prstClr val="white"/>
                </a:solidFill>
                <a:latin typeface="Calibri" panose="020F0502020204030204"/>
                <a:ea typeface="Frutiger-Light" panose="02020603050405020304" pitchFamily="18" charset="0"/>
                <a:cs typeface="Frutiger-Light" panose="02020603050405020304" pitchFamily="18" charset="0"/>
              </a:rPr>
              <a:t>Carreteras</a:t>
            </a:r>
          </a:p>
          <a:p>
            <a:pPr>
              <a:defRPr/>
            </a:pPr>
            <a:r>
              <a:rPr lang="es-MX" sz="4000" dirty="0">
                <a:solidFill>
                  <a:prstClr val="white"/>
                </a:solidFill>
                <a:latin typeface="Calibri" panose="020F0502020204030204"/>
                <a:ea typeface="Frutiger-Light" panose="02020603050405020304" pitchFamily="18" charset="0"/>
                <a:cs typeface="Frutiger-Light" panose="02020603050405020304" pitchFamily="18" charset="0"/>
              </a:rPr>
              <a:t>P</a:t>
            </a:r>
            <a:r>
              <a:rPr lang="es-PE" sz="4000" dirty="0" err="1">
                <a:solidFill>
                  <a:prstClr val="white"/>
                </a:solidFill>
                <a:latin typeface="Calibri" panose="020F0502020204030204"/>
                <a:ea typeface="Frutiger-Light" panose="02020603050405020304" pitchFamily="18" charset="0"/>
                <a:cs typeface="Frutiger-Light" panose="02020603050405020304" pitchFamily="18" charset="0"/>
              </a:rPr>
              <a:t>ortafolio</a:t>
            </a:r>
            <a:r>
              <a:rPr lang="es-PE" sz="4000" dirty="0">
                <a:solidFill>
                  <a:prstClr val="white"/>
                </a:solidFill>
                <a:latin typeface="Calibri" panose="020F0502020204030204"/>
                <a:ea typeface="Frutiger-Light" panose="02020603050405020304" pitchFamily="18" charset="0"/>
                <a:cs typeface="Frutiger-Light" panose="02020603050405020304" pitchFamily="18" charset="0"/>
              </a:rPr>
              <a:t> Vigente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987040" y="2086101"/>
            <a:ext cx="6000206" cy="2704806"/>
          </a:xfrm>
          <a:prstGeom prst="rect">
            <a:avLst/>
          </a:prstGeom>
          <a:noFill/>
          <a:ln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27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085148" y="194471"/>
            <a:ext cx="8249602" cy="8789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r">
              <a:spcBef>
                <a:spcPct val="0"/>
              </a:spcBef>
              <a:buNone/>
              <a:defRPr sz="32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000" kern="0" spc="-100" dirty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LONGITUDINAL DE LA SIERRA TRAMO 4: HUANCAYO-AYACUCHO-ANDAHUAYLAS - PTE. SAHUINTO Y DV. PISCO - AYACUCHO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258" y="1467200"/>
            <a:ext cx="6237794" cy="4272691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791545"/>
              </p:ext>
            </p:extLst>
          </p:nvPr>
        </p:nvGraphicFramePr>
        <p:xfrm>
          <a:off x="518965" y="1483742"/>
          <a:ext cx="5000386" cy="3829665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20104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899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0365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Objeto: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dirty="0">
                          <a:latin typeface="Candara" panose="020E0502030303020204" pitchFamily="34" charset="0"/>
                        </a:rPr>
                        <a:t>Ejecución de obras de mejoramiento y rehabilitación (117 km), mantenimiento periódico inicial (498 km) y consecuente mantenimiento y operación de 970 Km de vía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7247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Longitud: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971 km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7247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Modalidad: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Iniciativa Estatal Cofinanciada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7137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Periodo de Concesión: 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25 años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7247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Monto de Inversión: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419" sz="1300" dirty="0">
                          <a:latin typeface="Candara" panose="020E0502030303020204" pitchFamily="34" charset="0"/>
                        </a:rPr>
                        <a:t>US</a:t>
                      </a:r>
                      <a:r>
                        <a:rPr lang="es-PE" sz="1300" dirty="0">
                          <a:latin typeface="Candara" panose="020E0502030303020204" pitchFamily="34" charset="0"/>
                        </a:rPr>
                        <a:t>$ </a:t>
                      </a:r>
                      <a:r>
                        <a:rPr lang="es-419" sz="1300" dirty="0">
                          <a:latin typeface="Candara" panose="020E0502030303020204" pitchFamily="34" charset="0"/>
                        </a:rPr>
                        <a:t>5</a:t>
                      </a:r>
                      <a:r>
                        <a:rPr lang="es-PE" sz="1300" dirty="0">
                          <a:latin typeface="Candara" panose="020E0502030303020204" pitchFamily="34" charset="0"/>
                        </a:rPr>
                        <a:t>78.7</a:t>
                      </a:r>
                      <a:r>
                        <a:rPr lang="es-419" sz="1300" dirty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s-PE" sz="1300" dirty="0">
                          <a:latin typeface="Candara" panose="020E0502030303020204" pitchFamily="34" charset="0"/>
                        </a:rPr>
                        <a:t>millones 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7137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Fecha</a:t>
                      </a:r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Estimada de Adjudicación: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2019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7" name="Grupo 6"/>
          <p:cNvGrpSpPr/>
          <p:nvPr/>
        </p:nvGrpSpPr>
        <p:grpSpPr>
          <a:xfrm>
            <a:off x="626059" y="5489473"/>
            <a:ext cx="4728516" cy="951018"/>
            <a:chOff x="543701" y="5670744"/>
            <a:chExt cx="4298649" cy="955383"/>
          </a:xfrm>
        </p:grpSpPr>
        <p:grpSp>
          <p:nvGrpSpPr>
            <p:cNvPr id="8" name="Grupo 7"/>
            <p:cNvGrpSpPr/>
            <p:nvPr/>
          </p:nvGrpSpPr>
          <p:grpSpPr>
            <a:xfrm>
              <a:off x="543701" y="5670744"/>
              <a:ext cx="4298649" cy="460391"/>
              <a:chOff x="543701" y="5486538"/>
              <a:chExt cx="4658317" cy="578693"/>
            </a:xfrm>
          </p:grpSpPr>
          <p:sp>
            <p:nvSpPr>
              <p:cNvPr id="14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2984" y="5486538"/>
                <a:ext cx="1557109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Forma libre 53">
                <a:extLst>
                  <a:ext uri="{FF2B5EF4-FFF2-40B4-BE49-F238E27FC236}">
                    <a16:creationId xmlns:a16="http://schemas.microsoft.com/office/drawing/2014/main" xmlns="" id="{83A58E17-EAC2-4DAC-88AA-FE2365B7C955}"/>
                  </a:ext>
                </a:extLst>
              </p:cNvPr>
              <p:cNvSpPr/>
              <p:nvPr/>
            </p:nvSpPr>
            <p:spPr>
              <a:xfrm>
                <a:off x="543701" y="5486538"/>
                <a:ext cx="120371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orma libre 67">
                <a:extLst>
                  <a:ext uri="{FF2B5EF4-FFF2-40B4-BE49-F238E27FC236}">
                    <a16:creationId xmlns:a16="http://schemas.microsoft.com/office/drawing/2014/main" xmlns="" id="{83ACFBCD-1610-4274-8862-83BAB93CB9F4}"/>
                  </a:ext>
                </a:extLst>
              </p:cNvPr>
              <p:cNvSpPr/>
              <p:nvPr/>
            </p:nvSpPr>
            <p:spPr>
              <a:xfrm>
                <a:off x="1606807" y="5486538"/>
                <a:ext cx="1195343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>
                    <a:solidFill>
                      <a:schemeClr val="tx1"/>
                    </a:solidFill>
                  </a:rPr>
                  <a:t>FORMULACIÓN</a:t>
                </a:r>
              </a:p>
            </p:txBody>
          </p:sp>
          <p:sp>
            <p:nvSpPr>
              <p:cNvPr id="17" name="Forma libre 69">
                <a:extLst>
                  <a:ext uri="{FF2B5EF4-FFF2-40B4-BE49-F238E27FC236}">
                    <a16:creationId xmlns:a16="http://schemas.microsoft.com/office/drawing/2014/main" xmlns="" id="{6B6331EF-8E4A-4979-849A-8378450731FA}"/>
                  </a:ext>
                </a:extLst>
              </p:cNvPr>
              <p:cNvSpPr/>
              <p:nvPr/>
            </p:nvSpPr>
            <p:spPr>
              <a:xfrm>
                <a:off x="4063921" y="5486538"/>
                <a:ext cx="113809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ángulo 70">
                <a:extLst>
                  <a:ext uri="{FF2B5EF4-FFF2-40B4-BE49-F238E27FC236}">
                    <a16:creationId xmlns:a16="http://schemas.microsoft.com/office/drawing/2014/main" xmlns="" id="{E9AA61E4-F32D-4943-8525-261BD11540F0}"/>
                  </a:ext>
                </a:extLst>
              </p:cNvPr>
              <p:cNvSpPr/>
              <p:nvPr/>
            </p:nvSpPr>
            <p:spPr>
              <a:xfrm>
                <a:off x="737454" y="5596602"/>
                <a:ext cx="845680" cy="3831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700" b="1" dirty="0"/>
                  <a:t>PLANEAMIENTO Y PROGRAMACIÓN </a:t>
                </a:r>
                <a:endParaRPr lang="es-PE" sz="700" b="1" dirty="0"/>
              </a:p>
            </p:txBody>
          </p:sp>
          <p:sp>
            <p:nvSpPr>
              <p:cNvPr id="19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3764" y="5486538"/>
                <a:ext cx="92313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ectángulo 76">
                <a:extLst>
                  <a:ext uri="{FF2B5EF4-FFF2-40B4-BE49-F238E27FC236}">
                    <a16:creationId xmlns:a16="http://schemas.microsoft.com/office/drawing/2014/main" xmlns="" id="{DDA4AF90-F058-4B63-9C4F-C9DF109D6F6F}"/>
                  </a:ext>
                </a:extLst>
              </p:cNvPr>
              <p:cNvSpPr/>
              <p:nvPr/>
            </p:nvSpPr>
            <p:spPr>
              <a:xfrm>
                <a:off x="3571912" y="5586191"/>
                <a:ext cx="65818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TRANSAC-CIÓN</a:t>
                </a:r>
              </a:p>
            </p:txBody>
          </p:sp>
          <p:sp>
            <p:nvSpPr>
              <p:cNvPr id="21" name="Rectángulo 80">
                <a:extLst>
                  <a:ext uri="{FF2B5EF4-FFF2-40B4-BE49-F238E27FC236}">
                    <a16:creationId xmlns:a16="http://schemas.microsoft.com/office/drawing/2014/main" xmlns="" id="{7CB3252D-0BBE-40E2-97AF-ED797D7621CF}"/>
                  </a:ext>
                </a:extLst>
              </p:cNvPr>
              <p:cNvSpPr/>
              <p:nvPr/>
            </p:nvSpPr>
            <p:spPr>
              <a:xfrm>
                <a:off x="2853680" y="5604840"/>
                <a:ext cx="66763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ESTRUCTU-RACIÓN</a:t>
                </a:r>
                <a:endParaRPr lang="es-PE" sz="700" dirty="0"/>
              </a:p>
            </p:txBody>
          </p:sp>
          <p:sp>
            <p:nvSpPr>
              <p:cNvPr id="22" name="Rectángulo 126">
                <a:extLst>
                  <a:ext uri="{FF2B5EF4-FFF2-40B4-BE49-F238E27FC236}">
                    <a16:creationId xmlns:a16="http://schemas.microsoft.com/office/drawing/2014/main" xmlns="" id="{7419EE6F-31D2-403D-BB7F-0BBADD08389D}"/>
                  </a:ext>
                </a:extLst>
              </p:cNvPr>
              <p:cNvSpPr/>
              <p:nvPr/>
            </p:nvSpPr>
            <p:spPr>
              <a:xfrm>
                <a:off x="4197141" y="5594827"/>
                <a:ext cx="833782" cy="2862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/>
                  <a:t>EJECUCIÓN CONTRACTUAL</a:t>
                </a:r>
              </a:p>
            </p:txBody>
          </p:sp>
        </p:grpSp>
        <p:sp>
          <p:nvSpPr>
            <p:cNvPr id="10" name="Cerrar llave 87">
              <a:extLst>
                <a:ext uri="{FF2B5EF4-FFF2-40B4-BE49-F238E27FC236}">
                  <a16:creationId xmlns:a16="http://schemas.microsoft.com/office/drawing/2014/main" xmlns="" id="{4848EED6-E8C8-4042-8CFC-9D8E492615B3}"/>
                </a:ext>
              </a:extLst>
            </p:cNvPr>
            <p:cNvSpPr/>
            <p:nvPr/>
          </p:nvSpPr>
          <p:spPr>
            <a:xfrm rot="5400000" flipV="1">
              <a:off x="2775546" y="5959016"/>
              <a:ext cx="162737" cy="695217"/>
            </a:xfrm>
            <a:prstGeom prst="rightBrace">
              <a:avLst>
                <a:gd name="adj1" fmla="val 49645"/>
                <a:gd name="adj2" fmla="val 5209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 sz="1351"/>
            </a:p>
          </p:txBody>
        </p:sp>
        <p:grpSp>
          <p:nvGrpSpPr>
            <p:cNvPr id="11" name="Grupo 88">
              <a:extLst>
                <a:ext uri="{FF2B5EF4-FFF2-40B4-BE49-F238E27FC236}">
                  <a16:creationId xmlns:a16="http://schemas.microsoft.com/office/drawing/2014/main" xmlns="" id="{3E5FE96A-5F29-48D3-81C3-BFB794E87C41}"/>
                </a:ext>
              </a:extLst>
            </p:cNvPr>
            <p:cNvGrpSpPr/>
            <p:nvPr/>
          </p:nvGrpSpPr>
          <p:grpSpPr>
            <a:xfrm>
              <a:off x="2313837" y="6350817"/>
              <a:ext cx="1086153" cy="275310"/>
              <a:chOff x="5958801" y="4175597"/>
              <a:chExt cx="1253220" cy="692497"/>
            </a:xfrm>
          </p:grpSpPr>
          <p:sp>
            <p:nvSpPr>
              <p:cNvPr id="12" name="Documento 97">
                <a:extLst>
                  <a:ext uri="{FF2B5EF4-FFF2-40B4-BE49-F238E27FC236}">
                    <a16:creationId xmlns:a16="http://schemas.microsoft.com/office/drawing/2014/main" xmlns="" id="{F6F502C7-A9D4-428A-B3F4-F85C516CD7BD}"/>
                  </a:ext>
                </a:extLst>
              </p:cNvPr>
              <p:cNvSpPr/>
              <p:nvPr/>
            </p:nvSpPr>
            <p:spPr>
              <a:xfrm>
                <a:off x="6107169" y="4219604"/>
                <a:ext cx="1104852" cy="648490"/>
              </a:xfrm>
              <a:prstGeom prst="flowChartDocumen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652" eaLnBrk="0" fontAlgn="base" hangingPunct="0">
                  <a:lnSpc>
                    <a:spcPts val="2328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PE" sz="1801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Rectángulo redondeado 109">
                <a:extLst>
                  <a:ext uri="{FF2B5EF4-FFF2-40B4-BE49-F238E27FC236}">
                    <a16:creationId xmlns:a16="http://schemas.microsoft.com/office/drawing/2014/main" xmlns="" id="{6C00449A-121B-419B-883E-CB7B90721424}"/>
                  </a:ext>
                </a:extLst>
              </p:cNvPr>
              <p:cNvSpPr/>
              <p:nvPr/>
            </p:nvSpPr>
            <p:spPr>
              <a:xfrm>
                <a:off x="5958801" y="4175597"/>
                <a:ext cx="1240469" cy="684174"/>
              </a:xfrm>
              <a:prstGeom prst="round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652">
                  <a:defRPr/>
                </a:pPr>
                <a:r>
                  <a:rPr lang="es-PE" sz="1000" i="1" kern="0" dirty="0">
                    <a:solidFill>
                      <a:prstClr val="black"/>
                    </a:solidFill>
                  </a:rPr>
                  <a:t>Estado Actual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1916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/>
          <p:cNvSpPr txBox="1"/>
          <p:nvPr/>
        </p:nvSpPr>
        <p:spPr>
          <a:xfrm>
            <a:off x="3001598" y="244805"/>
            <a:ext cx="8390205" cy="5108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r">
              <a:spcBef>
                <a:spcPct val="0"/>
              </a:spcBef>
              <a:buNone/>
              <a:defRPr sz="32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000" kern="0" spc="-100" dirty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AUTOPISTA DEL SUR: ICA – DV. QUILCA</a:t>
            </a:r>
          </a:p>
        </p:txBody>
      </p:sp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207039"/>
              </p:ext>
            </p:extLst>
          </p:nvPr>
        </p:nvGraphicFramePr>
        <p:xfrm>
          <a:off x="510746" y="1475504"/>
          <a:ext cx="5453449" cy="3673144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1894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88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2831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b="0" u="none" strike="noStrike" kern="1200" dirty="0">
                          <a:effectLst/>
                          <a:latin typeface="Candara" panose="020E0502030303020204" pitchFamily="34" charset="0"/>
                        </a:rPr>
                        <a:t>Objeto:</a:t>
                      </a:r>
                      <a:endParaRPr lang="es-PE" sz="1300" b="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Construcción, Operación y Mantenimiento de la carretera Panamericana Sur y de obras de Segunda Calzada y de Mantenimiento Periódico.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Proponente:</a:t>
                      </a: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es-PE" sz="13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Aleatica</a:t>
                      </a:r>
                      <a:r>
                        <a:rPr lang="es-PE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S.A.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Modalidad: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Iniciativa</a:t>
                      </a:r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Privada Autofinanciada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Periodo de Concesión: 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30 años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Monto de Inversión: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PE" sz="1300" dirty="0">
                          <a:latin typeface="Candara" panose="020E0502030303020204" pitchFamily="34" charset="0"/>
                        </a:rPr>
                        <a:t>US$ 465 millones </a:t>
                      </a:r>
                      <a:endParaRPr lang="es-PE" sz="1300" u="none" strike="noStrike" kern="1200" dirty="0">
                        <a:solidFill>
                          <a:schemeClr val="dk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Fecha Estimada</a:t>
                      </a:r>
                      <a:r>
                        <a:rPr lang="es-PE" sz="13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de Relevancia:</a:t>
                      </a:r>
                      <a:endParaRPr lang="es-PE" sz="1300" b="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Septiembre </a:t>
                      </a:r>
                      <a:r>
                        <a:rPr lang="es-PE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2018</a:t>
                      </a:r>
                      <a:endParaRPr lang="es-PE" sz="1300" u="none" strike="noStrike" kern="1200" dirty="0">
                        <a:solidFill>
                          <a:schemeClr val="dk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Fecha</a:t>
                      </a:r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Estimada de Adjudicación: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2020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21" name="Grupo 20"/>
          <p:cNvGrpSpPr/>
          <p:nvPr/>
        </p:nvGrpSpPr>
        <p:grpSpPr>
          <a:xfrm>
            <a:off x="760732" y="5270793"/>
            <a:ext cx="4772288" cy="1050759"/>
            <a:chOff x="503910" y="5670744"/>
            <a:chExt cx="4338440" cy="1055582"/>
          </a:xfrm>
        </p:grpSpPr>
        <p:grpSp>
          <p:nvGrpSpPr>
            <p:cNvPr id="40" name="Grupo 39"/>
            <p:cNvGrpSpPr/>
            <p:nvPr/>
          </p:nvGrpSpPr>
          <p:grpSpPr>
            <a:xfrm>
              <a:off x="543701" y="5670744"/>
              <a:ext cx="4298649" cy="460391"/>
              <a:chOff x="543701" y="5486538"/>
              <a:chExt cx="4658317" cy="578693"/>
            </a:xfrm>
          </p:grpSpPr>
          <p:sp>
            <p:nvSpPr>
              <p:cNvPr id="45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2984" y="5486538"/>
                <a:ext cx="1557109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orma libre 53">
                <a:extLst>
                  <a:ext uri="{FF2B5EF4-FFF2-40B4-BE49-F238E27FC236}">
                    <a16:creationId xmlns:a16="http://schemas.microsoft.com/office/drawing/2014/main" xmlns="" id="{83A58E17-EAC2-4DAC-88AA-FE2365B7C955}"/>
                  </a:ext>
                </a:extLst>
              </p:cNvPr>
              <p:cNvSpPr/>
              <p:nvPr/>
            </p:nvSpPr>
            <p:spPr>
              <a:xfrm>
                <a:off x="543701" y="5486538"/>
                <a:ext cx="120371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Forma libre 67">
                <a:extLst>
                  <a:ext uri="{FF2B5EF4-FFF2-40B4-BE49-F238E27FC236}">
                    <a16:creationId xmlns:a16="http://schemas.microsoft.com/office/drawing/2014/main" xmlns="" id="{83ACFBCD-1610-4274-8862-83BAB93CB9F4}"/>
                  </a:ext>
                </a:extLst>
              </p:cNvPr>
              <p:cNvSpPr/>
              <p:nvPr/>
            </p:nvSpPr>
            <p:spPr>
              <a:xfrm>
                <a:off x="1606807" y="5486538"/>
                <a:ext cx="1195343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>
                    <a:solidFill>
                      <a:schemeClr val="tx1"/>
                    </a:solidFill>
                  </a:rPr>
                  <a:t>FORMULACIÓN</a:t>
                </a:r>
              </a:p>
            </p:txBody>
          </p:sp>
          <p:sp>
            <p:nvSpPr>
              <p:cNvPr id="48" name="Forma libre 69">
                <a:extLst>
                  <a:ext uri="{FF2B5EF4-FFF2-40B4-BE49-F238E27FC236}">
                    <a16:creationId xmlns:a16="http://schemas.microsoft.com/office/drawing/2014/main" xmlns="" id="{6B6331EF-8E4A-4979-849A-8378450731FA}"/>
                  </a:ext>
                </a:extLst>
              </p:cNvPr>
              <p:cNvSpPr/>
              <p:nvPr/>
            </p:nvSpPr>
            <p:spPr>
              <a:xfrm>
                <a:off x="4063921" y="5486538"/>
                <a:ext cx="113809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Rectángulo 70">
                <a:extLst>
                  <a:ext uri="{FF2B5EF4-FFF2-40B4-BE49-F238E27FC236}">
                    <a16:creationId xmlns:a16="http://schemas.microsoft.com/office/drawing/2014/main" xmlns="" id="{E9AA61E4-F32D-4943-8525-261BD11540F0}"/>
                  </a:ext>
                </a:extLst>
              </p:cNvPr>
              <p:cNvSpPr/>
              <p:nvPr/>
            </p:nvSpPr>
            <p:spPr>
              <a:xfrm>
                <a:off x="737454" y="5596602"/>
                <a:ext cx="845680" cy="3831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700" b="1" dirty="0"/>
                  <a:t>PLANEAMIENTO Y PROGRAMACIÓN </a:t>
                </a:r>
                <a:endParaRPr lang="es-PE" sz="700" b="1" dirty="0"/>
              </a:p>
            </p:txBody>
          </p:sp>
          <p:sp>
            <p:nvSpPr>
              <p:cNvPr id="50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3764" y="5486538"/>
                <a:ext cx="92313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Rectángulo 76">
                <a:extLst>
                  <a:ext uri="{FF2B5EF4-FFF2-40B4-BE49-F238E27FC236}">
                    <a16:creationId xmlns:a16="http://schemas.microsoft.com/office/drawing/2014/main" xmlns="" id="{DDA4AF90-F058-4B63-9C4F-C9DF109D6F6F}"/>
                  </a:ext>
                </a:extLst>
              </p:cNvPr>
              <p:cNvSpPr/>
              <p:nvPr/>
            </p:nvSpPr>
            <p:spPr>
              <a:xfrm>
                <a:off x="3571912" y="5586191"/>
                <a:ext cx="65818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TRANSAC-CIÓN</a:t>
                </a:r>
              </a:p>
            </p:txBody>
          </p:sp>
          <p:sp>
            <p:nvSpPr>
              <p:cNvPr id="52" name="Rectángulo 80">
                <a:extLst>
                  <a:ext uri="{FF2B5EF4-FFF2-40B4-BE49-F238E27FC236}">
                    <a16:creationId xmlns:a16="http://schemas.microsoft.com/office/drawing/2014/main" xmlns="" id="{7CB3252D-0BBE-40E2-97AF-ED797D7621CF}"/>
                  </a:ext>
                </a:extLst>
              </p:cNvPr>
              <p:cNvSpPr/>
              <p:nvPr/>
            </p:nvSpPr>
            <p:spPr>
              <a:xfrm>
                <a:off x="2853680" y="5604840"/>
                <a:ext cx="66763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ESTRUCTU-RACIÓN</a:t>
                </a:r>
                <a:endParaRPr lang="es-PE" sz="700" dirty="0"/>
              </a:p>
            </p:txBody>
          </p:sp>
          <p:sp>
            <p:nvSpPr>
              <p:cNvPr id="53" name="Rectángulo 126">
                <a:extLst>
                  <a:ext uri="{FF2B5EF4-FFF2-40B4-BE49-F238E27FC236}">
                    <a16:creationId xmlns:a16="http://schemas.microsoft.com/office/drawing/2014/main" xmlns="" id="{7419EE6F-31D2-403D-BB7F-0BBADD08389D}"/>
                  </a:ext>
                </a:extLst>
              </p:cNvPr>
              <p:cNvSpPr/>
              <p:nvPr/>
            </p:nvSpPr>
            <p:spPr>
              <a:xfrm>
                <a:off x="4197141" y="5594827"/>
                <a:ext cx="833782" cy="2862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/>
                  <a:t>EJECUCIÓN CONTRACTUAL</a:t>
                </a:r>
              </a:p>
            </p:txBody>
          </p:sp>
        </p:grpSp>
        <p:sp>
          <p:nvSpPr>
            <p:cNvPr id="41" name="Cerrar llave 87">
              <a:extLst>
                <a:ext uri="{FF2B5EF4-FFF2-40B4-BE49-F238E27FC236}">
                  <a16:creationId xmlns:a16="http://schemas.microsoft.com/office/drawing/2014/main" xmlns="" id="{4848EED6-E8C8-4042-8CFC-9D8E492615B3}"/>
                </a:ext>
              </a:extLst>
            </p:cNvPr>
            <p:cNvSpPr/>
            <p:nvPr/>
          </p:nvSpPr>
          <p:spPr>
            <a:xfrm rot="5400000" flipV="1">
              <a:off x="949982" y="5809312"/>
              <a:ext cx="162737" cy="981024"/>
            </a:xfrm>
            <a:prstGeom prst="rightBrace">
              <a:avLst>
                <a:gd name="adj1" fmla="val 49645"/>
                <a:gd name="adj2" fmla="val 5209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 sz="1351"/>
            </a:p>
          </p:txBody>
        </p:sp>
        <p:grpSp>
          <p:nvGrpSpPr>
            <p:cNvPr id="42" name="Grupo 88">
              <a:extLst>
                <a:ext uri="{FF2B5EF4-FFF2-40B4-BE49-F238E27FC236}">
                  <a16:creationId xmlns:a16="http://schemas.microsoft.com/office/drawing/2014/main" xmlns="" id="{3E5FE96A-5F29-48D3-81C3-BFB794E87C41}"/>
                </a:ext>
              </a:extLst>
            </p:cNvPr>
            <p:cNvGrpSpPr/>
            <p:nvPr/>
          </p:nvGrpSpPr>
          <p:grpSpPr>
            <a:xfrm>
              <a:off x="503910" y="6439808"/>
              <a:ext cx="1075102" cy="286518"/>
              <a:chOff x="3870488" y="4399445"/>
              <a:chExt cx="1240470" cy="720690"/>
            </a:xfrm>
          </p:grpSpPr>
          <p:sp>
            <p:nvSpPr>
              <p:cNvPr id="43" name="Documento 97">
                <a:extLst>
                  <a:ext uri="{FF2B5EF4-FFF2-40B4-BE49-F238E27FC236}">
                    <a16:creationId xmlns:a16="http://schemas.microsoft.com/office/drawing/2014/main" xmlns="" id="{F6F502C7-A9D4-428A-B3F4-F85C516CD7BD}"/>
                  </a:ext>
                </a:extLst>
              </p:cNvPr>
              <p:cNvSpPr/>
              <p:nvPr/>
            </p:nvSpPr>
            <p:spPr>
              <a:xfrm>
                <a:off x="3903221" y="4471646"/>
                <a:ext cx="1104852" cy="648489"/>
              </a:xfrm>
              <a:prstGeom prst="flowChartDocumen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652" eaLnBrk="0" fontAlgn="base" hangingPunct="0">
                  <a:lnSpc>
                    <a:spcPts val="2328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PE" sz="1801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Rectángulo redondeado 109">
                <a:extLst>
                  <a:ext uri="{FF2B5EF4-FFF2-40B4-BE49-F238E27FC236}">
                    <a16:creationId xmlns:a16="http://schemas.microsoft.com/office/drawing/2014/main" xmlns="" id="{6C00449A-121B-419B-883E-CB7B90721424}"/>
                  </a:ext>
                </a:extLst>
              </p:cNvPr>
              <p:cNvSpPr/>
              <p:nvPr/>
            </p:nvSpPr>
            <p:spPr>
              <a:xfrm>
                <a:off x="3870488" y="4399445"/>
                <a:ext cx="1240470" cy="684174"/>
              </a:xfrm>
              <a:prstGeom prst="round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652">
                  <a:defRPr/>
                </a:pPr>
                <a:r>
                  <a:rPr lang="es-PE" sz="1000" i="1" kern="0" dirty="0">
                    <a:solidFill>
                      <a:prstClr val="black"/>
                    </a:solidFill>
                  </a:rPr>
                  <a:t>Estado Actual</a:t>
                </a:r>
              </a:p>
            </p:txBody>
          </p:sp>
        </p:grp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" t="7221" r="1691" b="2439"/>
          <a:stretch/>
        </p:blipFill>
        <p:spPr>
          <a:xfrm>
            <a:off x="6160868" y="1475504"/>
            <a:ext cx="5840632" cy="4671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2661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/>
          <p:cNvSpPr txBox="1"/>
          <p:nvPr/>
        </p:nvSpPr>
        <p:spPr>
          <a:xfrm>
            <a:off x="3001598" y="244805"/>
            <a:ext cx="8390205" cy="5108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r">
              <a:spcBef>
                <a:spcPct val="0"/>
              </a:spcBef>
              <a:buNone/>
              <a:defRPr sz="32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000" kern="0" spc="-100" dirty="0">
                <a:solidFill>
                  <a:srgbClr val="FF0000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AUTOPISTA INTERNACIONAL DEL NORTE: SULLANA – PTE INTERNACIONAL LA PAZ</a:t>
            </a:r>
          </a:p>
        </p:txBody>
      </p:sp>
      <p:graphicFrame>
        <p:nvGraphicFramePr>
          <p:cNvPr id="23" name="Tab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973305"/>
              </p:ext>
            </p:extLst>
          </p:nvPr>
        </p:nvGraphicFramePr>
        <p:xfrm>
          <a:off x="510746" y="1336022"/>
          <a:ext cx="5453449" cy="4387700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1894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88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2831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Objeto: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PE" sz="1100" dirty="0">
                          <a:latin typeface="Candara" panose="020E0502030303020204" pitchFamily="34" charset="0"/>
                        </a:rPr>
                        <a:t>Elevar el estándar de la vía en la Panamericana Norte desde Sullana hasta la frontera con Ecuador, convirtiéndola de esta manera en una vía moderna, cómoda y segura.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PE" sz="1100" dirty="0">
                          <a:latin typeface="Candara" panose="020E0502030303020204" pitchFamily="34" charset="0"/>
                        </a:rPr>
                        <a:t>Se propone una Puesta a punto de 277 km,  mejoramiento de 63 km y la construcción de 5 vías de </a:t>
                      </a:r>
                      <a:r>
                        <a:rPr lang="es-PE" sz="1100" dirty="0" err="1">
                          <a:latin typeface="Candara" panose="020E0502030303020204" pitchFamily="34" charset="0"/>
                        </a:rPr>
                        <a:t>evitamiento</a:t>
                      </a:r>
                      <a:r>
                        <a:rPr lang="es-PE" sz="1100" dirty="0">
                          <a:latin typeface="Candara" panose="020E0502030303020204" pitchFamily="34" charset="0"/>
                        </a:rPr>
                        <a:t> con calzada doble y en calzada simple (Sullana, Los Órganos, </a:t>
                      </a:r>
                      <a:r>
                        <a:rPr lang="es-PE" sz="1100" dirty="0" err="1">
                          <a:latin typeface="Candara" panose="020E0502030303020204" pitchFamily="34" charset="0"/>
                        </a:rPr>
                        <a:t>Cancas</a:t>
                      </a:r>
                      <a:r>
                        <a:rPr lang="es-PE" sz="1100" dirty="0">
                          <a:latin typeface="Candara" panose="020E0502030303020204" pitchFamily="34" charset="0"/>
                        </a:rPr>
                        <a:t> y Zorritos) y construcción de 100 km de una segunda calzada paralela a la existente en diferentes puntos.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Proponente:</a:t>
                      </a: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OBRAINSA S.A.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Longitud: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276.9 km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Modalidad: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Iniciativa</a:t>
                      </a:r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Privada Cofinanciada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Periodo de Concesión: 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25 años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189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Monto de Inversión: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marL="0" indent="0" algn="just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s-419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US</a:t>
                      </a: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$ 691 millones</a:t>
                      </a: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86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300" u="none" strike="noStrike" kern="1200" dirty="0">
                          <a:effectLst/>
                          <a:latin typeface="Candara" panose="020E0502030303020204" pitchFamily="34" charset="0"/>
                        </a:rPr>
                        <a:t>Fecha</a:t>
                      </a:r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 Estimada de Adjudicación:</a:t>
                      </a:r>
                      <a:endParaRPr lang="es-PE" sz="1300" b="1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PE" sz="1300" u="none" strike="noStrike" kern="1200" baseline="0" dirty="0">
                          <a:effectLst/>
                          <a:latin typeface="Candara" panose="020E0502030303020204" pitchFamily="34" charset="0"/>
                        </a:rPr>
                        <a:t>2020</a:t>
                      </a:r>
                      <a:endParaRPr lang="es-PE" sz="1300" u="none" strike="noStrike" kern="12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7110" marR="7110" marT="711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24" name="Grupo 23"/>
          <p:cNvGrpSpPr/>
          <p:nvPr/>
        </p:nvGrpSpPr>
        <p:grpSpPr>
          <a:xfrm>
            <a:off x="859085" y="5706012"/>
            <a:ext cx="4728516" cy="964543"/>
            <a:chOff x="543701" y="5670744"/>
            <a:chExt cx="4298649" cy="968971"/>
          </a:xfrm>
        </p:grpSpPr>
        <p:grpSp>
          <p:nvGrpSpPr>
            <p:cNvPr id="25" name="Grupo 24"/>
            <p:cNvGrpSpPr/>
            <p:nvPr/>
          </p:nvGrpSpPr>
          <p:grpSpPr>
            <a:xfrm>
              <a:off x="543701" y="5670744"/>
              <a:ext cx="4298649" cy="460391"/>
              <a:chOff x="543701" y="5486538"/>
              <a:chExt cx="4658317" cy="578693"/>
            </a:xfrm>
          </p:grpSpPr>
          <p:sp>
            <p:nvSpPr>
              <p:cNvPr id="30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2984" y="5486538"/>
                <a:ext cx="1557109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Forma libre 53">
                <a:extLst>
                  <a:ext uri="{FF2B5EF4-FFF2-40B4-BE49-F238E27FC236}">
                    <a16:creationId xmlns:a16="http://schemas.microsoft.com/office/drawing/2014/main" xmlns="" id="{83A58E17-EAC2-4DAC-88AA-FE2365B7C955}"/>
                  </a:ext>
                </a:extLst>
              </p:cNvPr>
              <p:cNvSpPr/>
              <p:nvPr/>
            </p:nvSpPr>
            <p:spPr>
              <a:xfrm>
                <a:off x="543701" y="5486538"/>
                <a:ext cx="120371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Forma libre 67">
                <a:extLst>
                  <a:ext uri="{FF2B5EF4-FFF2-40B4-BE49-F238E27FC236}">
                    <a16:creationId xmlns:a16="http://schemas.microsoft.com/office/drawing/2014/main" xmlns="" id="{83ACFBCD-1610-4274-8862-83BAB93CB9F4}"/>
                  </a:ext>
                </a:extLst>
              </p:cNvPr>
              <p:cNvSpPr/>
              <p:nvPr/>
            </p:nvSpPr>
            <p:spPr>
              <a:xfrm>
                <a:off x="1606807" y="5486538"/>
                <a:ext cx="1195343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>
                    <a:solidFill>
                      <a:schemeClr val="tx1"/>
                    </a:solidFill>
                  </a:rPr>
                  <a:t>FORMULACIÓN</a:t>
                </a:r>
              </a:p>
            </p:txBody>
          </p:sp>
          <p:sp>
            <p:nvSpPr>
              <p:cNvPr id="33" name="Forma libre 69">
                <a:extLst>
                  <a:ext uri="{FF2B5EF4-FFF2-40B4-BE49-F238E27FC236}">
                    <a16:creationId xmlns:a16="http://schemas.microsoft.com/office/drawing/2014/main" xmlns="" id="{6B6331EF-8E4A-4979-849A-8378450731FA}"/>
                  </a:ext>
                </a:extLst>
              </p:cNvPr>
              <p:cNvSpPr/>
              <p:nvPr/>
            </p:nvSpPr>
            <p:spPr>
              <a:xfrm>
                <a:off x="4063921" y="5486538"/>
                <a:ext cx="113809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ángulo 70">
                <a:extLst>
                  <a:ext uri="{FF2B5EF4-FFF2-40B4-BE49-F238E27FC236}">
                    <a16:creationId xmlns:a16="http://schemas.microsoft.com/office/drawing/2014/main" xmlns="" id="{E9AA61E4-F32D-4943-8525-261BD11540F0}"/>
                  </a:ext>
                </a:extLst>
              </p:cNvPr>
              <p:cNvSpPr/>
              <p:nvPr/>
            </p:nvSpPr>
            <p:spPr>
              <a:xfrm>
                <a:off x="737454" y="5596602"/>
                <a:ext cx="845680" cy="3831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700" b="1" dirty="0"/>
                  <a:t>PLANEAMIENTO Y PROGRAMACIÓN </a:t>
                </a:r>
                <a:endParaRPr lang="es-PE" sz="700" b="1" dirty="0"/>
              </a:p>
            </p:txBody>
          </p:sp>
          <p:sp>
            <p:nvSpPr>
              <p:cNvPr id="35" name="Forma libre 73">
                <a:extLst>
                  <a:ext uri="{FF2B5EF4-FFF2-40B4-BE49-F238E27FC236}">
                    <a16:creationId xmlns:a16="http://schemas.microsoft.com/office/drawing/2014/main" xmlns="" id="{DFD1A8A3-28EC-4BBB-8029-8FC61FD50D0C}"/>
                  </a:ext>
                </a:extLst>
              </p:cNvPr>
              <p:cNvSpPr/>
              <p:nvPr/>
            </p:nvSpPr>
            <p:spPr>
              <a:xfrm>
                <a:off x="2673764" y="5486538"/>
                <a:ext cx="923137" cy="578693"/>
              </a:xfrm>
              <a:custGeom>
                <a:avLst/>
                <a:gdLst>
                  <a:gd name="connsiteX0" fmla="*/ 0 w 1910278"/>
                  <a:gd name="connsiteY0" fmla="*/ 0 h 764111"/>
                  <a:gd name="connsiteX1" fmla="*/ 1528223 w 1910278"/>
                  <a:gd name="connsiteY1" fmla="*/ 0 h 764111"/>
                  <a:gd name="connsiteX2" fmla="*/ 1910278 w 1910278"/>
                  <a:gd name="connsiteY2" fmla="*/ 382056 h 764111"/>
                  <a:gd name="connsiteX3" fmla="*/ 1528223 w 1910278"/>
                  <a:gd name="connsiteY3" fmla="*/ 764111 h 764111"/>
                  <a:gd name="connsiteX4" fmla="*/ 0 w 1910278"/>
                  <a:gd name="connsiteY4" fmla="*/ 764111 h 764111"/>
                  <a:gd name="connsiteX5" fmla="*/ 382056 w 1910278"/>
                  <a:gd name="connsiteY5" fmla="*/ 382056 h 764111"/>
                  <a:gd name="connsiteX6" fmla="*/ 0 w 1910278"/>
                  <a:gd name="connsiteY6" fmla="*/ 0 h 7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278" h="764111">
                    <a:moveTo>
                      <a:pt x="0" y="0"/>
                    </a:moveTo>
                    <a:lnTo>
                      <a:pt x="1528223" y="0"/>
                    </a:lnTo>
                    <a:lnTo>
                      <a:pt x="1910278" y="382056"/>
                    </a:lnTo>
                    <a:lnTo>
                      <a:pt x="1528223" y="764111"/>
                    </a:lnTo>
                    <a:lnTo>
                      <a:pt x="0" y="764111"/>
                    </a:lnTo>
                    <a:lnTo>
                      <a:pt x="382056" y="3820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2631" tIns="12005" rIns="298621" bIns="12005" numCol="1" spcCol="1270" anchor="ctr" anchorCtr="0">
                <a:no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ángulo 76">
                <a:extLst>
                  <a:ext uri="{FF2B5EF4-FFF2-40B4-BE49-F238E27FC236}">
                    <a16:creationId xmlns:a16="http://schemas.microsoft.com/office/drawing/2014/main" xmlns="" id="{DDA4AF90-F058-4B63-9C4F-C9DF109D6F6F}"/>
                  </a:ext>
                </a:extLst>
              </p:cNvPr>
              <p:cNvSpPr/>
              <p:nvPr/>
            </p:nvSpPr>
            <p:spPr>
              <a:xfrm>
                <a:off x="3571912" y="5586191"/>
                <a:ext cx="65818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TRANSAC-CIÓN</a:t>
                </a:r>
              </a:p>
            </p:txBody>
          </p:sp>
          <p:sp>
            <p:nvSpPr>
              <p:cNvPr id="37" name="Rectángulo 80">
                <a:extLst>
                  <a:ext uri="{FF2B5EF4-FFF2-40B4-BE49-F238E27FC236}">
                    <a16:creationId xmlns:a16="http://schemas.microsoft.com/office/drawing/2014/main" xmlns="" id="{7CB3252D-0BBE-40E2-97AF-ED797D7621CF}"/>
                  </a:ext>
                </a:extLst>
              </p:cNvPr>
              <p:cNvSpPr/>
              <p:nvPr/>
            </p:nvSpPr>
            <p:spPr>
              <a:xfrm>
                <a:off x="2853680" y="5604840"/>
                <a:ext cx="66763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700" b="1" dirty="0"/>
                  <a:t>ESTRUCTU-RACIÓN</a:t>
                </a:r>
                <a:endParaRPr lang="es-PE" sz="700" dirty="0"/>
              </a:p>
            </p:txBody>
          </p:sp>
          <p:sp>
            <p:nvSpPr>
              <p:cNvPr id="38" name="Rectángulo 126">
                <a:extLst>
                  <a:ext uri="{FF2B5EF4-FFF2-40B4-BE49-F238E27FC236}">
                    <a16:creationId xmlns:a16="http://schemas.microsoft.com/office/drawing/2014/main" xmlns="" id="{7419EE6F-31D2-403D-BB7F-0BBADD08389D}"/>
                  </a:ext>
                </a:extLst>
              </p:cNvPr>
              <p:cNvSpPr/>
              <p:nvPr/>
            </p:nvSpPr>
            <p:spPr>
              <a:xfrm>
                <a:off x="4197141" y="5594827"/>
                <a:ext cx="833782" cy="2862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0017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PE" sz="700" b="1" dirty="0"/>
                  <a:t>EJECUCIÓN CONTRACTUAL</a:t>
                </a:r>
              </a:p>
            </p:txBody>
          </p:sp>
        </p:grpSp>
        <p:sp>
          <p:nvSpPr>
            <p:cNvPr id="26" name="Cerrar llave 87">
              <a:extLst>
                <a:ext uri="{FF2B5EF4-FFF2-40B4-BE49-F238E27FC236}">
                  <a16:creationId xmlns:a16="http://schemas.microsoft.com/office/drawing/2014/main" xmlns="" id="{4848EED6-E8C8-4042-8CFC-9D8E492615B3}"/>
                </a:ext>
              </a:extLst>
            </p:cNvPr>
            <p:cNvSpPr/>
            <p:nvPr/>
          </p:nvSpPr>
          <p:spPr>
            <a:xfrm rot="5400000" flipV="1">
              <a:off x="1955233" y="5819887"/>
              <a:ext cx="138022" cy="957565"/>
            </a:xfrm>
            <a:prstGeom prst="rightBrace">
              <a:avLst>
                <a:gd name="adj1" fmla="val 49645"/>
                <a:gd name="adj2" fmla="val 5209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 sz="1351"/>
            </a:p>
          </p:txBody>
        </p:sp>
        <p:grpSp>
          <p:nvGrpSpPr>
            <p:cNvPr id="27" name="Grupo 88">
              <a:extLst>
                <a:ext uri="{FF2B5EF4-FFF2-40B4-BE49-F238E27FC236}">
                  <a16:creationId xmlns:a16="http://schemas.microsoft.com/office/drawing/2014/main" xmlns="" id="{3E5FE96A-5F29-48D3-81C3-BFB794E87C41}"/>
                </a:ext>
              </a:extLst>
            </p:cNvPr>
            <p:cNvGrpSpPr/>
            <p:nvPr/>
          </p:nvGrpSpPr>
          <p:grpSpPr>
            <a:xfrm>
              <a:off x="1486692" y="6358258"/>
              <a:ext cx="1075102" cy="281457"/>
              <a:chOff x="5004428" y="4194329"/>
              <a:chExt cx="1240469" cy="707961"/>
            </a:xfrm>
          </p:grpSpPr>
          <p:sp>
            <p:nvSpPr>
              <p:cNvPr id="28" name="Documento 97">
                <a:extLst>
                  <a:ext uri="{FF2B5EF4-FFF2-40B4-BE49-F238E27FC236}">
                    <a16:creationId xmlns:a16="http://schemas.microsoft.com/office/drawing/2014/main" xmlns="" id="{F6F502C7-A9D4-428A-B3F4-F85C516CD7BD}"/>
                  </a:ext>
                </a:extLst>
              </p:cNvPr>
              <p:cNvSpPr/>
              <p:nvPr/>
            </p:nvSpPr>
            <p:spPr>
              <a:xfrm>
                <a:off x="5072236" y="4253803"/>
                <a:ext cx="1104852" cy="648487"/>
              </a:xfrm>
              <a:prstGeom prst="flowChartDocument">
                <a:avLst/>
              </a:prstGeom>
              <a:solidFill>
                <a:srgbClr val="E7E6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652" eaLnBrk="0" fontAlgn="base" hangingPunct="0">
                  <a:lnSpc>
                    <a:spcPts val="2328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PE" sz="1801" b="1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Rectángulo redondeado 109">
                <a:extLst>
                  <a:ext uri="{FF2B5EF4-FFF2-40B4-BE49-F238E27FC236}">
                    <a16:creationId xmlns:a16="http://schemas.microsoft.com/office/drawing/2014/main" xmlns="" id="{6C00449A-121B-419B-883E-CB7B90721424}"/>
                  </a:ext>
                </a:extLst>
              </p:cNvPr>
              <p:cNvSpPr/>
              <p:nvPr/>
            </p:nvSpPr>
            <p:spPr>
              <a:xfrm>
                <a:off x="5004428" y="4194329"/>
                <a:ext cx="1240469" cy="684175"/>
              </a:xfrm>
              <a:prstGeom prst="round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652">
                  <a:defRPr/>
                </a:pPr>
                <a:r>
                  <a:rPr lang="es-PE" sz="1000" i="1" kern="0" dirty="0">
                    <a:solidFill>
                      <a:prstClr val="black"/>
                    </a:solidFill>
                  </a:rPr>
                  <a:t>Estado Actual</a:t>
                </a:r>
              </a:p>
            </p:txBody>
          </p:sp>
        </p:grpSp>
      </p:grpSp>
      <p:pic>
        <p:nvPicPr>
          <p:cNvPr id="39" name="Imagen 3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423" y="1310330"/>
            <a:ext cx="5555407" cy="4863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0875258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5401</TotalTime>
  <Words>3677</Words>
  <Application>Microsoft Office PowerPoint</Application>
  <PresentationFormat>Personalizado</PresentationFormat>
  <Paragraphs>603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41</vt:i4>
      </vt:variant>
    </vt:vector>
  </HeadingPairs>
  <TitlesOfParts>
    <vt:vector size="43" baseType="lpstr">
      <vt:lpstr>1_Tema de Office</vt:lpstr>
      <vt:lpstr>4_Tema de Office</vt:lpstr>
      <vt:lpstr>Infraestructura para un Perú  más Conectado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DGAC</dc:creator>
  <cp:lastModifiedBy>COMEX</cp:lastModifiedBy>
  <cp:revision>608</cp:revision>
  <cp:lastPrinted>2018-05-22T15:49:55Z</cp:lastPrinted>
  <dcterms:created xsi:type="dcterms:W3CDTF">2017-10-27T14:43:04Z</dcterms:created>
  <dcterms:modified xsi:type="dcterms:W3CDTF">2018-09-05T12:36:49Z</dcterms:modified>
</cp:coreProperties>
</file>